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21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50" b="0" i="0">
                <a:solidFill>
                  <a:srgbClr val="D93E2B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41414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50" b="0" i="0">
                <a:solidFill>
                  <a:srgbClr val="D93E2B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41414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50" b="0" i="0">
                <a:solidFill>
                  <a:srgbClr val="D93E2B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50" b="0" i="0">
                <a:solidFill>
                  <a:srgbClr val="D93E2B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85315" y="2513012"/>
            <a:ext cx="18547080" cy="0"/>
          </a:xfrm>
          <a:custGeom>
            <a:avLst/>
            <a:gdLst/>
            <a:ahLst/>
            <a:cxnLst/>
            <a:rect l="l" t="t" r="r" b="b"/>
            <a:pathLst>
              <a:path w="18547080">
                <a:moveTo>
                  <a:pt x="0" y="0"/>
                </a:moveTo>
                <a:lnTo>
                  <a:pt x="18546597" y="0"/>
                </a:lnTo>
              </a:path>
            </a:pathLst>
          </a:custGeom>
          <a:ln w="10470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85315" y="732961"/>
            <a:ext cx="18547080" cy="0"/>
          </a:xfrm>
          <a:custGeom>
            <a:avLst/>
            <a:gdLst/>
            <a:ahLst/>
            <a:cxnLst/>
            <a:rect l="l" t="t" r="r" b="b"/>
            <a:pathLst>
              <a:path w="18547080">
                <a:moveTo>
                  <a:pt x="0" y="0"/>
                </a:moveTo>
                <a:lnTo>
                  <a:pt x="18546597" y="0"/>
                </a:lnTo>
              </a:path>
            </a:pathLst>
          </a:custGeom>
          <a:ln w="10470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805" y="974300"/>
            <a:ext cx="18342489" cy="1194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50" b="0" i="0">
                <a:solidFill>
                  <a:srgbClr val="D93E2B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21068" y="3175889"/>
            <a:ext cx="16638269" cy="4004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41414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5316" y="5654278"/>
              <a:ext cx="8775700" cy="0"/>
            </a:xfrm>
            <a:custGeom>
              <a:avLst/>
              <a:gdLst/>
              <a:ahLst/>
              <a:cxnLst/>
              <a:rect l="l" t="t" r="r" b="b"/>
              <a:pathLst>
                <a:path w="8775700">
                  <a:moveTo>
                    <a:pt x="0" y="0"/>
                  </a:moveTo>
                  <a:lnTo>
                    <a:pt x="8775096" y="0"/>
                  </a:lnTo>
                </a:path>
              </a:pathLst>
            </a:custGeom>
            <a:ln w="1047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5316" y="3214561"/>
              <a:ext cx="8775065" cy="0"/>
            </a:xfrm>
            <a:custGeom>
              <a:avLst/>
              <a:gdLst/>
              <a:ahLst/>
              <a:cxnLst/>
              <a:rect l="l" t="t" r="r" b="b"/>
              <a:pathLst>
                <a:path w="8775065">
                  <a:moveTo>
                    <a:pt x="0" y="0"/>
                  </a:moveTo>
                  <a:lnTo>
                    <a:pt x="8775008" y="0"/>
                  </a:lnTo>
                </a:path>
              </a:pathLst>
            </a:custGeom>
            <a:ln w="1047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4499" y="2616801"/>
            <a:ext cx="80073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Mini</a:t>
            </a:r>
            <a:r>
              <a:rPr sz="2600" spc="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Project</a:t>
            </a:r>
            <a:r>
              <a:rPr sz="2600" spc="4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-</a:t>
            </a:r>
            <a:r>
              <a:rPr sz="2600" spc="4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Satellite</a:t>
            </a:r>
            <a:r>
              <a:rPr sz="2600" spc="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image</a:t>
            </a:r>
            <a:r>
              <a:rPr sz="2600" spc="4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overlay</a:t>
            </a:r>
            <a:r>
              <a:rPr sz="2600" spc="4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with</a:t>
            </a:r>
            <a:r>
              <a:rPr sz="2600" spc="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floodwater.</a:t>
            </a:r>
            <a:endParaRPr sz="2600">
              <a:latin typeface="Palatino Linotype"/>
              <a:cs typeface="Palatino Linotyp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13509" y="709402"/>
            <a:ext cx="8900253" cy="99996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4499" y="3885102"/>
            <a:ext cx="4711065" cy="1005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00" spc="-280" dirty="0">
                <a:solidFill>
                  <a:srgbClr val="D93E2B"/>
                </a:solidFill>
                <a:latin typeface="Cambria"/>
                <a:cs typeface="Cambria"/>
              </a:rPr>
              <a:t>Flood</a:t>
            </a:r>
            <a:r>
              <a:rPr sz="6400" spc="-215" dirty="0">
                <a:solidFill>
                  <a:srgbClr val="D93E2B"/>
                </a:solidFill>
                <a:latin typeface="Cambria"/>
                <a:cs typeface="Cambria"/>
              </a:rPr>
              <a:t> </a:t>
            </a:r>
            <a:r>
              <a:rPr sz="6400" spc="-390" dirty="0">
                <a:solidFill>
                  <a:srgbClr val="D93E2B"/>
                </a:solidFill>
                <a:latin typeface="Cambria"/>
                <a:cs typeface="Cambria"/>
              </a:rPr>
              <a:t>Mapping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4498" y="5846021"/>
            <a:ext cx="5275151" cy="17998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90"/>
              </a:spcBef>
            </a:pP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22BDS008</a:t>
            </a:r>
            <a:r>
              <a:rPr sz="26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Ashutosh</a:t>
            </a:r>
            <a:r>
              <a:rPr sz="2600" spc="1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Wani </a:t>
            </a: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22BDS0</a:t>
            </a:r>
            <a:r>
              <a:rPr lang="en-US" sz="2600" dirty="0">
                <a:solidFill>
                  <a:srgbClr val="414141"/>
                </a:solidFill>
                <a:latin typeface="Palatino Linotype"/>
                <a:cs typeface="Palatino Linotype"/>
              </a:rPr>
              <a:t>21</a:t>
            </a:r>
            <a:r>
              <a:rPr sz="26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-apple-system"/>
              </a:rPr>
              <a:t>Aman Gaikwad</a:t>
            </a:r>
          </a:p>
          <a:p>
            <a:pPr marL="12700" marR="5080">
              <a:lnSpc>
                <a:spcPct val="111000"/>
              </a:lnSpc>
              <a:spcBef>
                <a:spcPts val="90"/>
              </a:spcBef>
            </a:pP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22BDS062</a:t>
            </a:r>
            <a:r>
              <a:rPr sz="2600" spc="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Varang</a:t>
            </a:r>
            <a:r>
              <a:rPr sz="2600" spc="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Pratap</a:t>
            </a:r>
            <a:r>
              <a:rPr sz="2600" spc="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Singh </a:t>
            </a: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22BDS064</a:t>
            </a:r>
            <a:r>
              <a:rPr sz="2600" spc="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dirty="0">
                <a:solidFill>
                  <a:srgbClr val="414141"/>
                </a:solidFill>
                <a:latin typeface="Palatino Linotype"/>
                <a:cs typeface="Palatino Linotype"/>
              </a:rPr>
              <a:t>Viraj</a:t>
            </a:r>
            <a:r>
              <a:rPr sz="2600" spc="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26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Surana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8556" y="1651049"/>
            <a:ext cx="15376830" cy="94878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0160" y="885836"/>
            <a:ext cx="1130926" cy="3015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6956" y="1040387"/>
            <a:ext cx="120632" cy="640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46106" y="395799"/>
            <a:ext cx="1078149" cy="6106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51206" y="663435"/>
            <a:ext cx="222415" cy="2864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37710" y="554119"/>
            <a:ext cx="361896" cy="3957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88899" y="282578"/>
            <a:ext cx="19177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25" dirty="0">
                <a:solidFill>
                  <a:srgbClr val="000000"/>
                </a:solidFill>
                <a:latin typeface="Arial MT"/>
                <a:cs typeface="Arial MT"/>
              </a:rPr>
              <a:t>Sentinel-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7613" y="282578"/>
            <a:ext cx="8101330" cy="998219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 indent="358775">
              <a:lnSpc>
                <a:spcPts val="3500"/>
              </a:lnSpc>
              <a:spcBef>
                <a:spcPts val="760"/>
              </a:spcBef>
            </a:pPr>
            <a:r>
              <a:rPr sz="3450" spc="145" dirty="0">
                <a:latin typeface="Arial MT"/>
                <a:cs typeface="Arial MT"/>
              </a:rPr>
              <a:t>Constellation</a:t>
            </a:r>
            <a:r>
              <a:rPr sz="3450" spc="455" dirty="0">
                <a:latin typeface="Arial MT"/>
                <a:cs typeface="Arial MT"/>
              </a:rPr>
              <a:t> </a:t>
            </a:r>
            <a:r>
              <a:rPr sz="3450" spc="145" dirty="0">
                <a:latin typeface="Arial MT"/>
                <a:cs typeface="Arial MT"/>
              </a:rPr>
              <a:t>Observation</a:t>
            </a:r>
            <a:r>
              <a:rPr sz="3450" spc="470" dirty="0">
                <a:latin typeface="Arial MT"/>
                <a:cs typeface="Arial MT"/>
              </a:rPr>
              <a:t> </a:t>
            </a:r>
            <a:r>
              <a:rPr sz="3450" spc="95" dirty="0">
                <a:latin typeface="Arial MT"/>
                <a:cs typeface="Arial MT"/>
              </a:rPr>
              <a:t>Scenario: </a:t>
            </a:r>
            <a:r>
              <a:rPr sz="3450" spc="160" dirty="0">
                <a:latin typeface="Arial MT"/>
                <a:cs typeface="Arial MT"/>
              </a:rPr>
              <a:t>Polarisation</a:t>
            </a:r>
            <a:r>
              <a:rPr sz="3450" spc="34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-</a:t>
            </a:r>
            <a:r>
              <a:rPr sz="3450" spc="155" dirty="0">
                <a:latin typeface="Arial MT"/>
                <a:cs typeface="Arial MT"/>
              </a:rPr>
              <a:t> </a:t>
            </a:r>
            <a:r>
              <a:rPr sz="3450" spc="145" dirty="0">
                <a:latin typeface="Arial MT"/>
                <a:cs typeface="Arial MT"/>
              </a:rPr>
              <a:t>Observation</a:t>
            </a:r>
            <a:r>
              <a:rPr sz="3450" spc="355" dirty="0">
                <a:latin typeface="Arial MT"/>
                <a:cs typeface="Arial MT"/>
              </a:rPr>
              <a:t> </a:t>
            </a:r>
            <a:r>
              <a:rPr sz="3450" spc="120" dirty="0">
                <a:latin typeface="Arial MT"/>
                <a:cs typeface="Arial MT"/>
              </a:rPr>
              <a:t>Geometry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7100" y="8766509"/>
            <a:ext cx="302387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95" dirty="0">
                <a:latin typeface="Calibri"/>
                <a:cs typeface="Calibri"/>
              </a:rPr>
              <a:t>POLARISATION</a:t>
            </a:r>
            <a:r>
              <a:rPr sz="2200" spc="385" dirty="0">
                <a:latin typeface="Calibri"/>
                <a:cs typeface="Calibri"/>
              </a:rPr>
              <a:t> </a:t>
            </a:r>
            <a:r>
              <a:rPr sz="2200" spc="45" dirty="0">
                <a:latin typeface="Calibri"/>
                <a:cs typeface="Calibri"/>
              </a:rPr>
              <a:t>SCHEMA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52080" y="-71015"/>
            <a:ext cx="3075305" cy="1569085"/>
          </a:xfrm>
          <a:prstGeom prst="rect">
            <a:avLst/>
          </a:prstGeom>
        </p:spPr>
        <p:txBody>
          <a:bodyPr vert="horz" wrap="square" lIns="0" tIns="414019" rIns="0" bIns="0" rtlCol="0">
            <a:spAutoFit/>
          </a:bodyPr>
          <a:lstStyle/>
          <a:p>
            <a:pPr marL="987425">
              <a:lnSpc>
                <a:spcPct val="100000"/>
              </a:lnSpc>
              <a:spcBef>
                <a:spcPts val="3259"/>
              </a:spcBef>
              <a:tabLst>
                <a:tab pos="2890520" algn="l"/>
              </a:tabLst>
            </a:pPr>
            <a:r>
              <a:rPr sz="4750" spc="-10" dirty="0">
                <a:solidFill>
                  <a:srgbClr val="035E9E"/>
                </a:solidFill>
                <a:latin typeface="Calibri"/>
                <a:cs typeface="Calibri"/>
              </a:rPr>
              <a:t>senti</a:t>
            </a:r>
            <a:r>
              <a:rPr sz="4750" dirty="0">
                <a:solidFill>
                  <a:srgbClr val="035E9E"/>
                </a:solidFill>
                <a:latin typeface="Calibri"/>
                <a:cs typeface="Calibri"/>
              </a:rPr>
              <a:t>	</a:t>
            </a:r>
            <a:r>
              <a:rPr sz="4750" spc="-50" dirty="0">
                <a:solidFill>
                  <a:srgbClr val="016299"/>
                </a:solidFill>
                <a:latin typeface="Calibri"/>
                <a:cs typeface="Calibri"/>
              </a:rPr>
              <a:t>-</a:t>
            </a:r>
            <a:endParaRPr sz="4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750" dirty="0">
                <a:latin typeface="Calibri"/>
                <a:cs typeface="Calibri"/>
              </a:rPr>
              <a:t>validity</a:t>
            </a:r>
            <a:r>
              <a:rPr sz="1750" spc="29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start:</a:t>
            </a:r>
            <a:r>
              <a:rPr sz="1750" spc="254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05/2019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39225" y="8901732"/>
            <a:ext cx="3417570" cy="72136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399415" algn="l"/>
              </a:tabLst>
            </a:pPr>
            <a:r>
              <a:rPr sz="2150" spc="60" dirty="0">
                <a:solidFill>
                  <a:srgbClr val="9C1F90"/>
                </a:solidFill>
                <a:latin typeface="Calibri"/>
                <a:cs typeface="Calibri"/>
              </a:rPr>
              <a:t>A</a:t>
            </a:r>
            <a:r>
              <a:rPr sz="2150" dirty="0">
                <a:solidFill>
                  <a:srgbClr val="9C1F90"/>
                </a:solidFill>
                <a:latin typeface="Calibri"/>
                <a:cs typeface="Calibri"/>
              </a:rPr>
              <a:t>	</a:t>
            </a:r>
            <a:r>
              <a:rPr sz="2150" spc="-260" dirty="0">
                <a:latin typeface="Calibri"/>
                <a:cs typeface="Calibri"/>
              </a:rPr>
              <a:t>SM</a:t>
            </a:r>
            <a:r>
              <a:rPr sz="2150" spc="70" dirty="0">
                <a:latin typeface="Calibri"/>
                <a:cs typeface="Calibri"/>
              </a:rPr>
              <a:t> </a:t>
            </a:r>
            <a:r>
              <a:rPr sz="2150" spc="-140" dirty="0">
                <a:latin typeface="Calibri"/>
                <a:cs typeface="Calibri"/>
              </a:rPr>
              <a:t>mode</a:t>
            </a:r>
            <a:r>
              <a:rPr sz="2150" spc="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/</a:t>
            </a:r>
            <a:r>
              <a:rPr sz="2150" spc="-80" dirty="0">
                <a:latin typeface="Calibri"/>
                <a:cs typeface="Calibri"/>
              </a:rPr>
              <a:t> </a:t>
            </a:r>
            <a:r>
              <a:rPr sz="2150" spc="-100" dirty="0">
                <a:latin typeface="Calibri"/>
                <a:cs typeface="Calibri"/>
              </a:rPr>
              <a:t>dual-</a:t>
            </a:r>
            <a:r>
              <a:rPr sz="2150" spc="-10" dirty="0">
                <a:latin typeface="Calibri"/>
                <a:cs typeface="Calibri"/>
              </a:rPr>
              <a:t>polarisation</a:t>
            </a:r>
            <a:endParaRPr sz="2150">
              <a:latin typeface="Calibri"/>
              <a:cs typeface="Calibri"/>
            </a:endParaRPr>
          </a:p>
          <a:p>
            <a:pPr marL="963294">
              <a:lnSpc>
                <a:spcPct val="100000"/>
              </a:lnSpc>
              <a:spcBef>
                <a:spcPts val="300"/>
              </a:spcBef>
            </a:pPr>
            <a:r>
              <a:rPr sz="1850" spc="-10" dirty="0">
                <a:latin typeface="Arial MT"/>
                <a:cs typeface="Arial MT"/>
              </a:rPr>
              <a:t>ode</a:t>
            </a:r>
            <a:r>
              <a:rPr sz="1850" spc="-5" dirty="0">
                <a:latin typeface="Arial MT"/>
                <a:cs typeface="Arial MT"/>
              </a:rPr>
              <a:t> </a:t>
            </a:r>
            <a:r>
              <a:rPr sz="2775" baseline="1501" dirty="0">
                <a:latin typeface="Arial MT"/>
                <a:cs typeface="Arial MT"/>
              </a:rPr>
              <a:t>/</a:t>
            </a:r>
            <a:r>
              <a:rPr sz="2775" spc="232" baseline="1501" dirty="0">
                <a:latin typeface="Arial MT"/>
                <a:cs typeface="Arial MT"/>
              </a:rPr>
              <a:t> </a:t>
            </a:r>
            <a:r>
              <a:rPr sz="1850" spc="-35" dirty="0">
                <a:latin typeface="Arial MT"/>
                <a:cs typeface="Arial MT"/>
              </a:rPr>
              <a:t>single-</a:t>
            </a:r>
            <a:r>
              <a:rPr sz="1850" spc="-10" dirty="0">
                <a:latin typeface="Arial MT"/>
                <a:cs typeface="Arial MT"/>
              </a:rPr>
              <a:t>polarisation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52422" y="8875094"/>
            <a:ext cx="2383790" cy="101854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344805" algn="l"/>
              </a:tabLst>
            </a:pPr>
            <a:r>
              <a:rPr sz="2150" spc="-50" dirty="0">
                <a:solidFill>
                  <a:srgbClr val="F67E7C"/>
                </a:solidFill>
                <a:latin typeface="Calibri"/>
                <a:cs typeface="Calibri"/>
              </a:rPr>
              <a:t>*</a:t>
            </a:r>
            <a:r>
              <a:rPr sz="2150" dirty="0">
                <a:solidFill>
                  <a:srgbClr val="F67E7C"/>
                </a:solidFill>
                <a:latin typeface="Calibri"/>
                <a:cs typeface="Calibri"/>
              </a:rPr>
              <a:t>	</a:t>
            </a:r>
            <a:r>
              <a:rPr sz="2150" spc="-100" dirty="0">
                <a:latin typeface="Calibri"/>
                <a:cs typeface="Calibri"/>
              </a:rPr>
              <a:t>Calibration</a:t>
            </a:r>
            <a:r>
              <a:rPr sz="2150" spc="35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Site</a:t>
            </a:r>
            <a:endParaRPr sz="2150">
              <a:latin typeface="Calibri"/>
              <a:cs typeface="Calibri"/>
            </a:endParaRPr>
          </a:p>
          <a:p>
            <a:pPr marL="170180">
              <a:lnSpc>
                <a:spcPts val="2205"/>
              </a:lnSpc>
              <a:spcBef>
                <a:spcPts val="480"/>
              </a:spcBef>
            </a:pPr>
            <a:r>
              <a:rPr sz="1850" spc="-160" dirty="0">
                <a:latin typeface="Arial MT"/>
                <a:cs typeface="Arial MT"/>
              </a:rPr>
              <a:t>(locally</a:t>
            </a:r>
            <a:r>
              <a:rPr sz="1850" spc="45" dirty="0">
                <a:latin typeface="Arial MT"/>
                <a:cs typeface="Arial MT"/>
              </a:rPr>
              <a:t> </a:t>
            </a:r>
            <a:r>
              <a:rPr sz="1850" spc="-135" dirty="0">
                <a:latin typeface="Arial MT"/>
                <a:cs typeface="Arial MT"/>
              </a:rPr>
              <a:t>different</a:t>
            </a:r>
            <a:r>
              <a:rPr sz="1850" spc="85" dirty="0">
                <a:latin typeface="Arial MT"/>
                <a:cs typeface="Arial MT"/>
              </a:rPr>
              <a:t> </a:t>
            </a:r>
            <a:r>
              <a:rPr sz="2775" spc="-405" baseline="-6006" dirty="0">
                <a:latin typeface="Arial MT"/>
                <a:cs typeface="Arial MT"/>
              </a:rPr>
              <a:t>modes</a:t>
            </a:r>
            <a:r>
              <a:rPr sz="2775" spc="187" baseline="-6006" dirty="0">
                <a:latin typeface="Arial MT"/>
                <a:cs typeface="Arial MT"/>
              </a:rPr>
              <a:t> </a:t>
            </a:r>
            <a:r>
              <a:rPr sz="1850" spc="-85" dirty="0">
                <a:latin typeface="Arial MT"/>
                <a:cs typeface="Arial MT"/>
              </a:rPr>
              <a:t>or</a:t>
            </a:r>
            <a:endParaRPr sz="1850">
              <a:latin typeface="Arial MT"/>
              <a:cs typeface="Arial MT"/>
            </a:endParaRPr>
          </a:p>
          <a:p>
            <a:pPr marL="170815">
              <a:lnSpc>
                <a:spcPts val="1964"/>
              </a:lnSpc>
            </a:pPr>
            <a:r>
              <a:rPr sz="1650" spc="-70" dirty="0">
                <a:latin typeface="Arial MT"/>
                <a:cs typeface="Arial MT"/>
              </a:rPr>
              <a:t>polarisations</a:t>
            </a:r>
            <a:r>
              <a:rPr sz="1650" spc="40" dirty="0">
                <a:latin typeface="Arial MT"/>
                <a:cs typeface="Arial MT"/>
              </a:rPr>
              <a:t> </a:t>
            </a:r>
            <a:r>
              <a:rPr sz="1650" spc="-10" dirty="0">
                <a:latin typeface="Arial MT"/>
                <a:cs typeface="Arial MT"/>
              </a:rPr>
              <a:t>possible)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64868" y="8916529"/>
            <a:ext cx="3531235" cy="179323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150" dirty="0">
                <a:latin typeface="Calibri"/>
                <a:cs typeface="Calibri"/>
              </a:rPr>
              <a:t>MODE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/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70" dirty="0">
                <a:latin typeface="Calibri"/>
                <a:cs typeface="Calibri"/>
              </a:rPr>
              <a:t>POLARISATION</a:t>
            </a:r>
            <a:endParaRPr sz="2150">
              <a:latin typeface="Calibri"/>
              <a:cs typeface="Calibri"/>
            </a:endParaRPr>
          </a:p>
          <a:p>
            <a:pPr marL="494030" marR="5080">
              <a:lnSpc>
                <a:spcPct val="99600"/>
              </a:lnSpc>
              <a:spcBef>
                <a:spcPts val="500"/>
              </a:spcBef>
            </a:pPr>
            <a:r>
              <a:rPr sz="2200" dirty="0">
                <a:latin typeface="Calibri"/>
                <a:cs typeface="Calibri"/>
              </a:rPr>
              <a:t>IW</a:t>
            </a:r>
            <a:r>
              <a:rPr sz="2200" spc="-125" dirty="0">
                <a:latin typeface="Calibri"/>
                <a:cs typeface="Calibri"/>
              </a:rPr>
              <a:t> </a:t>
            </a:r>
            <a:r>
              <a:rPr sz="2200" spc="-200" dirty="0">
                <a:latin typeface="Calibri"/>
                <a:cs typeface="Calibri"/>
              </a:rPr>
              <a:t>mode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-220" dirty="0">
                <a:latin typeface="Calibri"/>
                <a:cs typeface="Calibri"/>
              </a:rPr>
              <a:t>/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100" dirty="0">
                <a:latin typeface="Calibri"/>
                <a:cs typeface="Calibri"/>
              </a:rPr>
              <a:t>dual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polarisation </a:t>
            </a:r>
            <a:r>
              <a:rPr sz="2200" dirty="0">
                <a:latin typeface="Calibri"/>
                <a:cs typeface="Calibri"/>
              </a:rPr>
              <a:t>IW</a:t>
            </a:r>
            <a:r>
              <a:rPr sz="2200" spc="-125" dirty="0">
                <a:latin typeface="Calibri"/>
                <a:cs typeface="Calibri"/>
              </a:rPr>
              <a:t> </a:t>
            </a:r>
            <a:r>
              <a:rPr sz="2200" spc="-200" dirty="0">
                <a:latin typeface="Calibri"/>
                <a:cs typeface="Calibri"/>
              </a:rPr>
              <a:t>mode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-220" dirty="0">
                <a:latin typeface="Calibri"/>
                <a:cs typeface="Calibri"/>
              </a:rPr>
              <a:t>/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-70" dirty="0">
                <a:latin typeface="Calibri"/>
                <a:cs typeface="Calibri"/>
              </a:rPr>
              <a:t>single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0" dirty="0">
                <a:latin typeface="Calibri"/>
                <a:cs typeface="Calibri"/>
              </a:rPr>
              <a:t>polarïsation </a:t>
            </a:r>
            <a:r>
              <a:rPr sz="2150" spc="-120" dirty="0">
                <a:latin typeface="Calibri"/>
                <a:cs typeface="Calibri"/>
              </a:rPr>
              <a:t>EW</a:t>
            </a:r>
            <a:r>
              <a:rPr sz="2150" dirty="0">
                <a:latin typeface="Calibri"/>
                <a:cs typeface="Calibri"/>
              </a:rPr>
              <a:t> </a:t>
            </a:r>
            <a:r>
              <a:rPr sz="2150" spc="-140" dirty="0">
                <a:latin typeface="Calibri"/>
                <a:cs typeface="Calibri"/>
              </a:rPr>
              <a:t>mode</a:t>
            </a:r>
            <a:r>
              <a:rPr sz="2150" spc="1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/</a:t>
            </a:r>
            <a:r>
              <a:rPr sz="2150" spc="-105" dirty="0">
                <a:latin typeface="Calibri"/>
                <a:cs typeface="Calibri"/>
              </a:rPr>
              <a:t> </a:t>
            </a:r>
            <a:r>
              <a:rPr sz="2150" spc="-90" dirty="0">
                <a:latin typeface="Calibri"/>
                <a:cs typeface="Calibri"/>
              </a:rPr>
              <a:t>dual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35" dirty="0">
                <a:latin typeface="Calibri"/>
                <a:cs typeface="Calibri"/>
              </a:rPr>
              <a:t>polarisation </a:t>
            </a:r>
            <a:r>
              <a:rPr sz="2150" spc="-120" dirty="0">
                <a:latin typeface="Calibri"/>
                <a:cs typeface="Calibri"/>
              </a:rPr>
              <a:t>EW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140" dirty="0">
                <a:latin typeface="Calibri"/>
                <a:cs typeface="Calibri"/>
              </a:rPr>
              <a:t>mode</a:t>
            </a:r>
            <a:r>
              <a:rPr sz="2150" spc="1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/</a:t>
            </a:r>
            <a:r>
              <a:rPr sz="2150" spc="-114" dirty="0">
                <a:latin typeface="Calibri"/>
                <a:cs typeface="Calibri"/>
              </a:rPr>
              <a:t> </a:t>
            </a:r>
            <a:r>
              <a:rPr sz="2150" spc="-50" dirty="0">
                <a:latin typeface="Calibri"/>
                <a:cs typeface="Calibri"/>
              </a:rPr>
              <a:t>single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-105" dirty="0">
                <a:latin typeface="Calibri"/>
                <a:cs typeface="Calibri"/>
              </a:rPr>
              <a:t>polarisation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11626" y="9559245"/>
            <a:ext cx="1903730" cy="115062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620"/>
              </a:spcBef>
            </a:pPr>
            <a:r>
              <a:rPr sz="2200" spc="70" dirty="0">
                <a:latin typeface="Calibri"/>
                <a:cs typeface="Calibri"/>
              </a:rPr>
              <a:t>PASS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150" spc="-335" dirty="0">
                <a:solidFill>
                  <a:srgbClr val="419A2A"/>
                </a:solidFill>
                <a:latin typeface="Calibri"/>
                <a:cs typeface="Calibri"/>
              </a:rPr>
              <a:t>@'g\'</a:t>
            </a:r>
            <a:r>
              <a:rPr sz="2150" spc="409" dirty="0">
                <a:solidFill>
                  <a:srgbClr val="419A2A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ASCENDING</a:t>
            </a:r>
            <a:endParaRPr sz="215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  <a:spcBef>
                <a:spcPts val="5"/>
              </a:spcBef>
            </a:pPr>
            <a:r>
              <a:rPr sz="2150" i="1" spc="145" dirty="0">
                <a:solidFill>
                  <a:srgbClr val="42A842"/>
                </a:solidFill>
                <a:latin typeface="Calibri"/>
                <a:cs typeface="Calibri"/>
              </a:rPr>
              <a:t>(ff)</a:t>
            </a:r>
            <a:r>
              <a:rPr sz="2150" i="1" spc="260" dirty="0">
                <a:solidFill>
                  <a:srgbClr val="42A842"/>
                </a:solidFill>
                <a:latin typeface="Calibri"/>
                <a:cs typeface="Calibri"/>
              </a:rPr>
              <a:t> </a:t>
            </a:r>
            <a:r>
              <a:rPr sz="2150" spc="-80" dirty="0">
                <a:latin typeface="Calibri"/>
                <a:cs typeface="Calibri"/>
              </a:rPr>
              <a:t>DESCENDING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650" spc="-395" dirty="0"/>
              <a:t>Visualization</a:t>
            </a:r>
            <a:r>
              <a:rPr sz="7650" spc="-225" dirty="0"/>
              <a:t> </a:t>
            </a:r>
            <a:r>
              <a:rPr sz="7650" spc="-355" dirty="0"/>
              <a:t>of</a:t>
            </a:r>
            <a:r>
              <a:rPr sz="7650" spc="-225" dirty="0"/>
              <a:t> </a:t>
            </a:r>
            <a:r>
              <a:rPr sz="7650" spc="-120" dirty="0"/>
              <a:t>SAR</a:t>
            </a:r>
            <a:r>
              <a:rPr sz="7650" spc="-220" dirty="0"/>
              <a:t> </a:t>
            </a:r>
            <a:r>
              <a:rPr sz="7650" spc="-545" dirty="0"/>
              <a:t>Imagery</a:t>
            </a:r>
            <a:r>
              <a:rPr sz="7650" spc="-220" dirty="0"/>
              <a:t> </a:t>
            </a:r>
            <a:r>
              <a:rPr sz="7650" spc="-625" dirty="0"/>
              <a:t>(Brahmaputra</a:t>
            </a:r>
            <a:r>
              <a:rPr sz="7650" spc="-225" dirty="0"/>
              <a:t> </a:t>
            </a:r>
            <a:r>
              <a:rPr sz="7650" spc="-525" dirty="0"/>
              <a:t>River)</a:t>
            </a:r>
            <a:endParaRPr sz="76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1180" y="3252047"/>
            <a:ext cx="12721057" cy="34700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2978" y="7171967"/>
            <a:ext cx="12717560" cy="34625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2430" y="4161552"/>
            <a:ext cx="3580129" cy="53098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30"/>
              </a:spcBef>
            </a:pPr>
            <a:r>
              <a:rPr sz="8050" spc="240" dirty="0">
                <a:solidFill>
                  <a:srgbClr val="D93E2B"/>
                </a:solidFill>
                <a:latin typeface="Cambria"/>
                <a:cs typeface="Cambria"/>
              </a:rPr>
              <a:t>VV</a:t>
            </a:r>
            <a:r>
              <a:rPr sz="8050" spc="-265" dirty="0">
                <a:solidFill>
                  <a:srgbClr val="D93E2B"/>
                </a:solidFill>
                <a:latin typeface="Cambria"/>
                <a:cs typeface="Cambria"/>
              </a:rPr>
              <a:t> </a:t>
            </a:r>
            <a:r>
              <a:rPr sz="8050" spc="-600" dirty="0">
                <a:solidFill>
                  <a:srgbClr val="D93E2B"/>
                </a:solidFill>
                <a:latin typeface="Cambria"/>
                <a:cs typeface="Cambria"/>
              </a:rPr>
              <a:t>Band</a:t>
            </a:r>
            <a:endParaRPr sz="805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80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375"/>
              </a:spcBef>
            </a:pPr>
            <a:endParaRPr sz="80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8050" spc="204" dirty="0">
                <a:solidFill>
                  <a:srgbClr val="D93E2B"/>
                </a:solidFill>
                <a:latin typeface="Cambria"/>
                <a:cs typeface="Cambria"/>
              </a:rPr>
              <a:t>VH</a:t>
            </a:r>
            <a:r>
              <a:rPr sz="8050" spc="-265" dirty="0">
                <a:solidFill>
                  <a:srgbClr val="D93E2B"/>
                </a:solidFill>
                <a:latin typeface="Cambria"/>
                <a:cs typeface="Cambria"/>
              </a:rPr>
              <a:t> </a:t>
            </a:r>
            <a:r>
              <a:rPr sz="8050" spc="-600" dirty="0">
                <a:solidFill>
                  <a:srgbClr val="D93E2B"/>
                </a:solidFill>
                <a:latin typeface="Cambria"/>
                <a:cs typeface="Cambria"/>
              </a:rPr>
              <a:t>Band</a:t>
            </a:r>
            <a:endParaRPr sz="80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1640">
              <a:lnSpc>
                <a:spcPct val="100000"/>
              </a:lnSpc>
              <a:spcBef>
                <a:spcPts val="130"/>
              </a:spcBef>
            </a:pPr>
            <a:r>
              <a:rPr spc="-220" dirty="0"/>
              <a:t>Our</a:t>
            </a:r>
            <a:r>
              <a:rPr spc="-260" dirty="0"/>
              <a:t> </a:t>
            </a:r>
            <a:r>
              <a:rPr spc="-270" dirty="0"/>
              <a:t>Goal</a:t>
            </a:r>
            <a:r>
              <a:rPr spc="-254" dirty="0"/>
              <a:t> </a:t>
            </a:r>
            <a:r>
              <a:rPr spc="-335" dirty="0"/>
              <a:t>Is</a:t>
            </a:r>
            <a:r>
              <a:rPr spc="-260" dirty="0"/>
              <a:t> </a:t>
            </a:r>
            <a:r>
              <a:rPr spc="-235" dirty="0"/>
              <a:t>To</a:t>
            </a:r>
            <a:r>
              <a:rPr spc="-254" dirty="0"/>
              <a:t> </a:t>
            </a:r>
            <a:r>
              <a:rPr spc="-400" dirty="0"/>
              <a:t>Be</a:t>
            </a:r>
            <a:r>
              <a:rPr spc="-254" dirty="0"/>
              <a:t> </a:t>
            </a:r>
            <a:r>
              <a:rPr spc="-390" dirty="0"/>
              <a:t>Able</a:t>
            </a:r>
            <a:r>
              <a:rPr spc="-260" dirty="0"/>
              <a:t> </a:t>
            </a:r>
            <a:r>
              <a:rPr spc="-235" dirty="0"/>
              <a:t>To</a:t>
            </a:r>
            <a:r>
              <a:rPr spc="-254" dirty="0"/>
              <a:t> </a:t>
            </a:r>
            <a:r>
              <a:rPr spc="-440" dirty="0"/>
              <a:t>Identify</a:t>
            </a:r>
            <a:r>
              <a:rPr spc="-260" dirty="0"/>
              <a:t> </a:t>
            </a:r>
            <a:r>
              <a:rPr spc="-229" dirty="0"/>
              <a:t>Like</a:t>
            </a:r>
            <a:r>
              <a:rPr spc="-254" dirty="0"/>
              <a:t> </a:t>
            </a:r>
            <a:r>
              <a:rPr spc="-350" dirty="0"/>
              <a:t>Such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0906" y="2848080"/>
            <a:ext cx="14303229" cy="8041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623684">
              <a:lnSpc>
                <a:spcPct val="100000"/>
              </a:lnSpc>
              <a:spcBef>
                <a:spcPts val="130"/>
              </a:spcBef>
            </a:pPr>
            <a:r>
              <a:rPr spc="-505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499" y="3748413"/>
            <a:ext cx="271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8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45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7102" y="3580203"/>
            <a:ext cx="15902305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Selecting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pre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post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flood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event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images,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using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‘VH’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band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for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flood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detection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applying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speckle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filter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for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noise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reduction.</a:t>
            </a:r>
            <a:endParaRPr sz="4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4499" y="5486580"/>
            <a:ext cx="271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8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45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7102" y="5318371"/>
            <a:ext cx="15741015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Computing</a:t>
            </a:r>
            <a:r>
              <a:rPr sz="4100" spc="-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difference</a:t>
            </a:r>
            <a:r>
              <a:rPr sz="41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between</a:t>
            </a:r>
            <a:r>
              <a:rPr sz="41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images</a:t>
            </a:r>
            <a:r>
              <a:rPr sz="41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4100" spc="-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applying</a:t>
            </a:r>
            <a:r>
              <a:rPr sz="41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a</a:t>
            </a:r>
            <a:r>
              <a:rPr sz="41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threshold</a:t>
            </a:r>
            <a:r>
              <a:rPr sz="41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for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identifying</a:t>
            </a:r>
            <a:r>
              <a:rPr sz="41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changes.</a:t>
            </a:r>
            <a:endParaRPr sz="41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499" y="7224748"/>
            <a:ext cx="271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8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45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7102" y="7056538"/>
            <a:ext cx="17279620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Using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masks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to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remove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permanent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water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bodies,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isolated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pixels,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steep 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terrain.</a:t>
            </a:r>
            <a:endParaRPr sz="41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4499" y="8962914"/>
            <a:ext cx="271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8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45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102" y="8857530"/>
            <a:ext cx="73774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Calculate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the total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flooded </a:t>
            </a:r>
            <a:r>
              <a:rPr sz="41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area.</a:t>
            </a:r>
            <a:endParaRPr sz="4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175500">
              <a:lnSpc>
                <a:spcPct val="100000"/>
              </a:lnSpc>
              <a:spcBef>
                <a:spcPts val="130"/>
              </a:spcBef>
            </a:pPr>
            <a:r>
              <a:rPr spc="-484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499" y="5486580"/>
            <a:ext cx="271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8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45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7102" y="5318371"/>
            <a:ext cx="16407765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Detecting</a:t>
            </a:r>
            <a:r>
              <a:rPr sz="41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Changes in 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Sentinel-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1 Imagery: Contributed tutorial in </a:t>
            </a:r>
            <a:r>
              <a:rPr sz="41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Earth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Engine</a:t>
            </a:r>
            <a:r>
              <a:rPr sz="41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User</a:t>
            </a:r>
            <a:r>
              <a:rPr sz="41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Guide</a:t>
            </a:r>
            <a:endParaRPr sz="4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4499" y="7224748"/>
            <a:ext cx="271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8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45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7102" y="7119363"/>
            <a:ext cx="1395221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Visualisations</a:t>
            </a:r>
            <a:r>
              <a:rPr sz="4100" spc="-7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were</a:t>
            </a:r>
            <a:r>
              <a:rPr sz="4100" spc="-6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performed</a:t>
            </a:r>
            <a:r>
              <a:rPr sz="4100" spc="-6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through</a:t>
            </a:r>
            <a:r>
              <a:rPr sz="4100" spc="-6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google</a:t>
            </a:r>
            <a:r>
              <a:rPr sz="4100" spc="-6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dirty="0">
                <a:solidFill>
                  <a:srgbClr val="414141"/>
                </a:solidFill>
                <a:latin typeface="Palatino Linotype"/>
                <a:cs typeface="Palatino Linotype"/>
              </a:rPr>
              <a:t>earth</a:t>
            </a:r>
            <a:r>
              <a:rPr sz="4100" spc="-6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41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engine.</a:t>
            </a:r>
            <a:endParaRPr sz="4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3822" y="3007285"/>
            <a:ext cx="9109671" cy="76332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60445">
              <a:lnSpc>
                <a:spcPct val="100000"/>
              </a:lnSpc>
              <a:spcBef>
                <a:spcPts val="130"/>
              </a:spcBef>
            </a:pPr>
            <a:r>
              <a:rPr spc="-445" dirty="0"/>
              <a:t>Devastating</a:t>
            </a:r>
            <a:r>
              <a:rPr spc="-270" dirty="0"/>
              <a:t> </a:t>
            </a:r>
            <a:r>
              <a:rPr spc="-520" dirty="0"/>
              <a:t>Impact</a:t>
            </a:r>
            <a:r>
              <a:rPr spc="-265" dirty="0"/>
              <a:t> </a:t>
            </a:r>
            <a:r>
              <a:rPr spc="-370" dirty="0"/>
              <a:t>of</a:t>
            </a:r>
            <a:r>
              <a:rPr spc="-270" dirty="0"/>
              <a:t> </a:t>
            </a:r>
            <a:r>
              <a:rPr spc="-395" dirty="0"/>
              <a:t>Floods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4292" y="3313476"/>
            <a:ext cx="2406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7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6374" y="3190150"/>
            <a:ext cx="7974330" cy="2245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5"/>
              </a:spcBef>
            </a:pP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High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Mortality: Floods cause tens </a:t>
            </a:r>
            <a:r>
              <a:rPr sz="33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of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thousands</a:t>
            </a:r>
            <a:r>
              <a:rPr sz="3300" spc="-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of</a:t>
            </a:r>
            <a:r>
              <a:rPr sz="33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deaths</a:t>
            </a:r>
            <a:r>
              <a:rPr sz="33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annually,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with</a:t>
            </a:r>
            <a:r>
              <a:rPr sz="33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some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disasters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(e.g.,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1931 China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floods)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claiming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millions</a:t>
            </a:r>
            <a:r>
              <a:rPr sz="3300" spc="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of</a:t>
            </a:r>
            <a:r>
              <a:rPr sz="3300" spc="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lives.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292" y="5784605"/>
            <a:ext cx="2406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7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4292" y="8255734"/>
            <a:ext cx="2406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7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6374" y="5661279"/>
            <a:ext cx="8593455" cy="4716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0300"/>
              </a:lnSpc>
              <a:spcBef>
                <a:spcPts val="95"/>
              </a:spcBef>
            </a:pP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Mass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Displacement: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Floods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displace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millions,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as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seen in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the 2022 Pakistan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floods, which </a:t>
            </a:r>
            <a:r>
              <a:rPr sz="33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left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33</a:t>
            </a:r>
            <a:r>
              <a:rPr sz="33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million homeless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and vulnerable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to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disease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300" spc="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poverty.</a:t>
            </a:r>
            <a:endParaRPr sz="3300">
              <a:latin typeface="Palatino Linotype"/>
              <a:cs typeface="Palatino Linotype"/>
            </a:endParaRPr>
          </a:p>
          <a:p>
            <a:pPr marL="12700" marR="720090">
              <a:lnSpc>
                <a:spcPct val="110300"/>
              </a:lnSpc>
              <a:spcBef>
                <a:spcPts val="1980"/>
              </a:spcBef>
            </a:pP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Economic</a:t>
            </a:r>
            <a:r>
              <a:rPr sz="33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Loss: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Floods</a:t>
            </a:r>
            <a:r>
              <a:rPr sz="33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result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in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billions</a:t>
            </a:r>
            <a:r>
              <a:rPr sz="33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in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damages,</a:t>
            </a:r>
            <a:r>
              <a:rPr sz="33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like</a:t>
            </a:r>
            <a:r>
              <a:rPr sz="33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the</a:t>
            </a:r>
            <a:r>
              <a:rPr sz="33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2011</a:t>
            </a:r>
            <a:r>
              <a:rPr sz="33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Thailand</a:t>
            </a:r>
            <a:r>
              <a:rPr sz="33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floods,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which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caused $45 billion in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losses,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devastating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economies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infrastructure.</a:t>
            </a:r>
            <a:endParaRPr sz="3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3822" y="3007285"/>
            <a:ext cx="9109671" cy="76332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330450">
              <a:lnSpc>
                <a:spcPct val="100000"/>
              </a:lnSpc>
              <a:spcBef>
                <a:spcPts val="130"/>
              </a:spcBef>
            </a:pPr>
            <a:r>
              <a:rPr spc="-535" dirty="0"/>
              <a:t>Why</a:t>
            </a:r>
            <a:r>
              <a:rPr spc="-265" dirty="0"/>
              <a:t> </a:t>
            </a:r>
            <a:r>
              <a:rPr spc="-400" dirty="0"/>
              <a:t>is</a:t>
            </a:r>
            <a:r>
              <a:rPr spc="-254" dirty="0"/>
              <a:t> </a:t>
            </a:r>
            <a:r>
              <a:rPr spc="-355" dirty="0"/>
              <a:t>Flood</a:t>
            </a:r>
            <a:r>
              <a:rPr spc="-254" dirty="0"/>
              <a:t> </a:t>
            </a:r>
            <a:r>
              <a:rPr spc="-335" dirty="0"/>
              <a:t>Detection</a:t>
            </a:r>
            <a:r>
              <a:rPr spc="-250" dirty="0"/>
              <a:t> </a:t>
            </a:r>
            <a:r>
              <a:rPr spc="-475" dirty="0"/>
              <a:t>Necessary?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4292" y="3460069"/>
            <a:ext cx="2406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7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6374" y="3336742"/>
            <a:ext cx="8239759" cy="1690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5"/>
              </a:spcBef>
            </a:pP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Increasing</a:t>
            </a:r>
            <a:r>
              <a:rPr sz="33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Frequency</a:t>
            </a:r>
            <a:r>
              <a:rPr sz="33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of</a:t>
            </a:r>
            <a:r>
              <a:rPr sz="33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Floods:</a:t>
            </a:r>
            <a:r>
              <a:rPr sz="33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Climate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change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urbanization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contribute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to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more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frequent</a:t>
            </a:r>
            <a:r>
              <a:rPr sz="33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3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severe</a:t>
            </a:r>
            <a:r>
              <a:rPr sz="33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floods.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292" y="5376240"/>
            <a:ext cx="2406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7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6374" y="5252914"/>
            <a:ext cx="8552180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5"/>
              </a:spcBef>
            </a:pP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Economic</a:t>
            </a:r>
            <a:r>
              <a:rPr sz="33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&amp; Human</a:t>
            </a:r>
            <a:r>
              <a:rPr sz="33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Loss: Floods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cause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billions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in damages and loss of lives</a:t>
            </a:r>
            <a:r>
              <a:rPr sz="3300" spc="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annually.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4292" y="6737455"/>
            <a:ext cx="2406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7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6374" y="6614129"/>
            <a:ext cx="8380730" cy="1690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0300"/>
              </a:lnSpc>
              <a:spcBef>
                <a:spcPts val="95"/>
              </a:spcBef>
            </a:pP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Early</a:t>
            </a:r>
            <a:r>
              <a:rPr sz="3300" spc="-8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Warning</a:t>
            </a:r>
            <a:r>
              <a:rPr sz="3300" spc="-7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&amp;</a:t>
            </a:r>
            <a:r>
              <a:rPr sz="3300" spc="-7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Response:</a:t>
            </a:r>
            <a:r>
              <a:rPr sz="3300" spc="-7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Timely</a:t>
            </a:r>
            <a:r>
              <a:rPr sz="3300" spc="-7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detection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helps</a:t>
            </a:r>
            <a:r>
              <a:rPr sz="33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in</a:t>
            </a:r>
            <a:r>
              <a:rPr sz="33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disaster</a:t>
            </a:r>
            <a:r>
              <a:rPr sz="33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preparedness</a:t>
            </a:r>
            <a:r>
              <a:rPr sz="33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3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reducing casualties.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292" y="8653627"/>
            <a:ext cx="2406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7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6374" y="8530301"/>
            <a:ext cx="8242934" cy="1690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5"/>
              </a:spcBef>
            </a:pP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Monitoring</a:t>
            </a:r>
            <a:r>
              <a:rPr sz="33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Remote</a:t>
            </a:r>
            <a:r>
              <a:rPr sz="3300" spc="-1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Areas:</a:t>
            </a:r>
            <a:r>
              <a:rPr sz="33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Traditional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methods</a:t>
            </a:r>
            <a:r>
              <a:rPr sz="33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fail</a:t>
            </a:r>
            <a:r>
              <a:rPr sz="33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in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inaccessible</a:t>
            </a:r>
            <a:r>
              <a:rPr sz="33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regions,</a:t>
            </a:r>
            <a:r>
              <a:rPr sz="33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making satellite-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based</a:t>
            </a:r>
            <a:r>
              <a:rPr sz="3300" spc="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414141"/>
                </a:solidFill>
                <a:latin typeface="Palatino Linotype"/>
                <a:cs typeface="Palatino Linotype"/>
              </a:rPr>
              <a:t>solutions</a:t>
            </a:r>
            <a:r>
              <a:rPr sz="3300" spc="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3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crucial.</a:t>
            </a:r>
            <a:endParaRPr sz="3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3820" y="3007285"/>
            <a:ext cx="9109671" cy="76332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60805">
              <a:lnSpc>
                <a:spcPct val="100000"/>
              </a:lnSpc>
              <a:spcBef>
                <a:spcPts val="130"/>
              </a:spcBef>
            </a:pPr>
            <a:r>
              <a:rPr spc="-345" dirty="0"/>
              <a:t>Current</a:t>
            </a:r>
            <a:r>
              <a:rPr spc="-265" dirty="0"/>
              <a:t> </a:t>
            </a:r>
            <a:r>
              <a:rPr spc="-440" dirty="0"/>
              <a:t>Techniques</a:t>
            </a:r>
            <a:r>
              <a:rPr spc="-254" dirty="0"/>
              <a:t> </a:t>
            </a:r>
            <a:r>
              <a:rPr spc="-434" dirty="0"/>
              <a:t>for</a:t>
            </a:r>
            <a:r>
              <a:rPr spc="-254" dirty="0"/>
              <a:t> </a:t>
            </a:r>
            <a:r>
              <a:rPr spc="-355" dirty="0"/>
              <a:t>Flood</a:t>
            </a:r>
            <a:r>
              <a:rPr spc="-250" dirty="0"/>
              <a:t> </a:t>
            </a:r>
            <a:r>
              <a:rPr spc="-345" dirty="0"/>
              <a:t>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4292" y="3279079"/>
            <a:ext cx="25019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3127" y="3146906"/>
            <a:ext cx="8557260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95"/>
              </a:spcBef>
            </a:pP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Optical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Remote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Sensing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(Landsat,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MODIS)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captures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50" dirty="0">
                <a:solidFill>
                  <a:srgbClr val="414141"/>
                </a:solidFill>
                <a:latin typeface="Palatino Linotype"/>
                <a:cs typeface="Palatino Linotype"/>
              </a:rPr>
              <a:t>visible/infrared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images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but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fails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in </a:t>
            </a:r>
            <a:r>
              <a:rPr sz="3450" spc="40" dirty="0">
                <a:solidFill>
                  <a:srgbClr val="414141"/>
                </a:solidFill>
                <a:latin typeface="Palatino Linotype"/>
                <a:cs typeface="Palatino Linotype"/>
              </a:rPr>
              <a:t>clouds/nighttime.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292" y="5299960"/>
            <a:ext cx="25019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3127" y="5167787"/>
            <a:ext cx="842137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95"/>
              </a:spcBef>
            </a:pP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SAR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Imaging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works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in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all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weather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and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detects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water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using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backscatter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differences.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4292" y="6734471"/>
            <a:ext cx="25019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3127" y="6602298"/>
            <a:ext cx="8374380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95"/>
              </a:spcBef>
            </a:pP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Ground-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Based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Monitoring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: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River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gauges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sensors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measure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real-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time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water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levels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but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cover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only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limited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areas.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292" y="8755352"/>
            <a:ext cx="25019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3127" y="8623179"/>
            <a:ext cx="8183880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95"/>
              </a:spcBef>
            </a:pP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AI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&amp;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Machine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Learning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Models: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Combine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satellite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data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with</a:t>
            </a:r>
            <a:r>
              <a:rPr sz="3450" spc="-14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AI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to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improve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flood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prediction</a:t>
            </a:r>
            <a:r>
              <a:rPr sz="3450" spc="-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45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mapping</a:t>
            </a:r>
            <a:r>
              <a:rPr sz="345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accuracy.</a:t>
            </a:r>
            <a:endParaRPr sz="34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3822" y="3007285"/>
            <a:ext cx="9109671" cy="76332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885180">
              <a:lnSpc>
                <a:spcPct val="100000"/>
              </a:lnSpc>
              <a:spcBef>
                <a:spcPts val="130"/>
              </a:spcBef>
            </a:pPr>
            <a:r>
              <a:rPr spc="-425" dirty="0"/>
              <a:t>Project</a:t>
            </a:r>
            <a:r>
              <a:rPr spc="-245" dirty="0"/>
              <a:t> </a:t>
            </a:r>
            <a:r>
              <a:rPr spc="-590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4292" y="3708385"/>
            <a:ext cx="25019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3127" y="3576213"/>
            <a:ext cx="8571230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95"/>
              </a:spcBef>
            </a:pP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Optical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images</a:t>
            </a:r>
            <a:r>
              <a:rPr sz="345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have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limited</a:t>
            </a:r>
            <a:r>
              <a:rPr sz="345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applications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due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to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cloud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cover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during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heavy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rainfall,</a:t>
            </a:r>
            <a:r>
              <a:rPr sz="345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its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effectiveness</a:t>
            </a:r>
            <a:r>
              <a:rPr sz="345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in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flood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detection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is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limited.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292" y="5729266"/>
            <a:ext cx="25019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3127" y="5597093"/>
            <a:ext cx="8244840" cy="2371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95"/>
              </a:spcBef>
            </a:pP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Synthetic</a:t>
            </a:r>
            <a:r>
              <a:rPr sz="3450" spc="-16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Aperture</a:t>
            </a:r>
            <a:r>
              <a:rPr sz="3450" spc="-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Radar</a:t>
            </a:r>
            <a:r>
              <a:rPr sz="3450" spc="-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imagery</a:t>
            </a:r>
            <a:r>
              <a:rPr sz="3450" spc="-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offers</a:t>
            </a:r>
            <a:r>
              <a:rPr sz="345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50" dirty="0">
                <a:solidFill>
                  <a:srgbClr val="414141"/>
                </a:solidFill>
                <a:latin typeface="Palatino Linotype"/>
                <a:cs typeface="Palatino Linotype"/>
              </a:rPr>
              <a:t>a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more</a:t>
            </a:r>
            <a:r>
              <a:rPr sz="3450" spc="-5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reliable</a:t>
            </a:r>
            <a:r>
              <a:rPr sz="3450" spc="-5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450" spc="-5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robust</a:t>
            </a:r>
            <a:r>
              <a:rPr sz="3450" spc="-5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solution</a:t>
            </a:r>
            <a:r>
              <a:rPr sz="3450" spc="-4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for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identifying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flooded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areas,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since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it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is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not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affected</a:t>
            </a:r>
            <a:r>
              <a:rPr sz="3450" spc="-4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by</a:t>
            </a:r>
            <a:r>
              <a:rPr sz="345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weather</a:t>
            </a:r>
            <a:r>
              <a:rPr sz="345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conditions.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4292" y="8336516"/>
            <a:ext cx="25019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3127" y="8204344"/>
            <a:ext cx="8322945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95"/>
              </a:spcBef>
            </a:pP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Flooded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regions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can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be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mapped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by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comparing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images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taken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before</a:t>
            </a:r>
            <a:r>
              <a:rPr sz="345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after</a:t>
            </a:r>
            <a:r>
              <a:rPr sz="345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450" spc="-50" dirty="0">
                <a:solidFill>
                  <a:srgbClr val="414141"/>
                </a:solidFill>
                <a:latin typeface="Palatino Linotype"/>
                <a:cs typeface="Palatino Linotype"/>
              </a:rPr>
              <a:t>a </a:t>
            </a:r>
            <a:r>
              <a:rPr sz="3450" dirty="0">
                <a:solidFill>
                  <a:srgbClr val="414141"/>
                </a:solidFill>
                <a:latin typeface="Palatino Linotype"/>
                <a:cs typeface="Palatino Linotype"/>
              </a:rPr>
              <a:t>flood </a:t>
            </a:r>
            <a:r>
              <a:rPr sz="345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event.</a:t>
            </a:r>
            <a:endParaRPr sz="34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3822" y="3007285"/>
            <a:ext cx="9109671" cy="76332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90795">
              <a:lnSpc>
                <a:spcPct val="100000"/>
              </a:lnSpc>
              <a:spcBef>
                <a:spcPts val="130"/>
              </a:spcBef>
            </a:pPr>
            <a:r>
              <a:rPr spc="-345" dirty="0"/>
              <a:t>Sentinel-</a:t>
            </a:r>
            <a:r>
              <a:rPr spc="-450" dirty="0"/>
              <a:t>1</a:t>
            </a:r>
            <a:r>
              <a:rPr spc="-270" dirty="0"/>
              <a:t> </a:t>
            </a:r>
            <a:r>
              <a:rPr spc="-125" dirty="0"/>
              <a:t>SAR</a:t>
            </a:r>
            <a:r>
              <a:rPr spc="-270" dirty="0"/>
              <a:t> </a:t>
            </a:r>
            <a:r>
              <a:rPr spc="175" dirty="0"/>
              <a:t>GRD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4499" y="3418286"/>
            <a:ext cx="233679" cy="34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016" y="3295927"/>
            <a:ext cx="8211820" cy="1114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600"/>
              </a:lnSpc>
              <a:spcBef>
                <a:spcPts val="95"/>
              </a:spcBef>
            </a:pP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Mission</a:t>
            </a:r>
            <a:r>
              <a:rPr sz="32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consists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of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two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satellites,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Sentinel-</a:t>
            </a:r>
            <a:r>
              <a:rPr sz="32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1A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200" spc="8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Sentinel-</a:t>
            </a:r>
            <a:r>
              <a:rPr sz="32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1B.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4499" y="4748089"/>
            <a:ext cx="233679" cy="34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4016" y="4625730"/>
            <a:ext cx="8005445" cy="1659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600"/>
              </a:lnSpc>
              <a:spcBef>
                <a:spcPts val="95"/>
              </a:spcBef>
            </a:pP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Equipped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with</a:t>
            </a:r>
            <a:r>
              <a:rPr sz="32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a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C-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band</a:t>
            </a:r>
            <a:r>
              <a:rPr sz="32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Synthetic</a:t>
            </a:r>
            <a:r>
              <a:rPr sz="3200" spc="-1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Aperture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Radar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(SAR)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sensor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allow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the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satellites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to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operate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in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both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day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night.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4499" y="6622377"/>
            <a:ext cx="233679" cy="34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0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4499" y="7952179"/>
            <a:ext cx="233679" cy="34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4499" y="9281982"/>
            <a:ext cx="233679" cy="34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18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1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4016" y="6500018"/>
            <a:ext cx="8520430" cy="3774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6520">
              <a:lnSpc>
                <a:spcPct val="111600"/>
              </a:lnSpc>
              <a:spcBef>
                <a:spcPts val="95"/>
              </a:spcBef>
            </a:pP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The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SAR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sensor</a:t>
            </a:r>
            <a:r>
              <a:rPr sz="32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enables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all-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weather</a:t>
            </a:r>
            <a:r>
              <a:rPr sz="3200" spc="-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operation,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as</a:t>
            </a:r>
            <a:r>
              <a:rPr sz="32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it</a:t>
            </a:r>
            <a:r>
              <a:rPr sz="32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can</a:t>
            </a:r>
            <a:r>
              <a:rPr sz="32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penetrate</a:t>
            </a:r>
            <a:r>
              <a:rPr sz="32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clouds.</a:t>
            </a:r>
            <a:endParaRPr sz="3200">
              <a:latin typeface="Palatino Linotype"/>
              <a:cs typeface="Palatino Linotype"/>
            </a:endParaRPr>
          </a:p>
          <a:p>
            <a:pPr marL="12700" marR="5080">
              <a:lnSpc>
                <a:spcPct val="111600"/>
              </a:lnSpc>
              <a:spcBef>
                <a:spcPts val="1900"/>
              </a:spcBef>
            </a:pP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Over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land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coastal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areas,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images</a:t>
            </a:r>
            <a:r>
              <a:rPr sz="32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are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captured</a:t>
            </a:r>
            <a:r>
              <a:rPr sz="3200" spc="-8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using</a:t>
            </a:r>
            <a:r>
              <a:rPr sz="3200" spc="-8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the</a:t>
            </a:r>
            <a:r>
              <a:rPr sz="3200" spc="-8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Interferometric</a:t>
            </a:r>
            <a:r>
              <a:rPr sz="3200" spc="-8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Wide</a:t>
            </a:r>
            <a:r>
              <a:rPr sz="3200" spc="-8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mode.</a:t>
            </a:r>
            <a:endParaRPr sz="3200">
              <a:latin typeface="Palatino Linotype"/>
              <a:cs typeface="Palatino Linotype"/>
            </a:endParaRPr>
          </a:p>
          <a:p>
            <a:pPr marL="12700" marR="314325">
              <a:lnSpc>
                <a:spcPct val="111600"/>
              </a:lnSpc>
              <a:spcBef>
                <a:spcPts val="1900"/>
              </a:spcBef>
            </a:pP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Most</a:t>
            </a:r>
            <a:r>
              <a:rPr sz="32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regions</a:t>
            </a:r>
            <a:r>
              <a:rPr sz="32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worldwide</a:t>
            </a:r>
            <a:r>
              <a:rPr sz="32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are</a:t>
            </a:r>
            <a:r>
              <a:rPr sz="32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imaged</a:t>
            </a:r>
            <a:r>
              <a:rPr sz="32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with</a:t>
            </a:r>
            <a:r>
              <a:rPr sz="32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VV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414141"/>
                </a:solidFill>
                <a:latin typeface="Palatino Linotype"/>
                <a:cs typeface="Palatino Linotype"/>
              </a:rPr>
              <a:t>VH </a:t>
            </a:r>
            <a:r>
              <a:rPr sz="32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polarizations.</a:t>
            </a:r>
            <a:endParaRPr sz="32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278380">
              <a:lnSpc>
                <a:spcPct val="100000"/>
              </a:lnSpc>
              <a:spcBef>
                <a:spcPts val="130"/>
              </a:spcBef>
            </a:pPr>
            <a:r>
              <a:rPr spc="-490" dirty="0"/>
              <a:t>Polarization</a:t>
            </a:r>
            <a:r>
              <a:rPr spc="-260" dirty="0"/>
              <a:t> </a:t>
            </a:r>
            <a:r>
              <a:rPr spc="-645" dirty="0"/>
              <a:t>and</a:t>
            </a:r>
            <a:r>
              <a:rPr spc="-254" dirty="0"/>
              <a:t> </a:t>
            </a:r>
            <a:r>
              <a:rPr spc="-409" dirty="0"/>
              <a:t>Operational</a:t>
            </a:r>
            <a:r>
              <a:rPr spc="-250" dirty="0"/>
              <a:t> </a:t>
            </a:r>
            <a:r>
              <a:rPr spc="-509" dirty="0"/>
              <a:t>Modes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499" y="3322502"/>
            <a:ext cx="252095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16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6893" y="3164607"/>
            <a:ext cx="16301719" cy="194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100"/>
              </a:spcBef>
            </a:pPr>
            <a:r>
              <a:rPr sz="38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Sentinel-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1</a:t>
            </a:r>
            <a:r>
              <a:rPr sz="3800" spc="-9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can</a:t>
            </a:r>
            <a:r>
              <a:rPr sz="3800" spc="-9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be</a:t>
            </a:r>
            <a:r>
              <a:rPr sz="3800" spc="-9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configured</a:t>
            </a:r>
            <a:r>
              <a:rPr sz="3800" spc="-9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to</a:t>
            </a:r>
            <a:r>
              <a:rPr sz="3800" spc="-9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receive</a:t>
            </a:r>
            <a:r>
              <a:rPr sz="3800" spc="-9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specific</a:t>
            </a:r>
            <a:r>
              <a:rPr sz="3800" spc="-9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polarizations</a:t>
            </a:r>
            <a:r>
              <a:rPr sz="3800" spc="-9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simultaneously,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transmitting</a:t>
            </a:r>
            <a:r>
              <a:rPr sz="3800" spc="-10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signals</a:t>
            </a:r>
            <a:r>
              <a:rPr sz="3800" spc="-10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in</a:t>
            </a:r>
            <a:r>
              <a:rPr sz="3800" spc="-10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either</a:t>
            </a:r>
            <a:r>
              <a:rPr sz="3800" spc="-10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horizontal</a:t>
            </a:r>
            <a:r>
              <a:rPr sz="3800" spc="-10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(H)</a:t>
            </a:r>
            <a:r>
              <a:rPr sz="3800" spc="-10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or</a:t>
            </a:r>
            <a:r>
              <a:rPr sz="3800" spc="-10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vertical</a:t>
            </a:r>
            <a:r>
              <a:rPr sz="3800" spc="-10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(V)</a:t>
            </a:r>
            <a:r>
              <a:rPr sz="3800" spc="-10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polarization</a:t>
            </a:r>
            <a:r>
              <a:rPr sz="3800" spc="-10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and </a:t>
            </a:r>
            <a:r>
              <a:rPr sz="38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receiving</a:t>
            </a:r>
            <a:r>
              <a:rPr sz="3800" spc="-8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in</a:t>
            </a:r>
            <a:r>
              <a:rPr sz="3800" spc="-8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both</a:t>
            </a:r>
            <a:r>
              <a:rPr sz="3800" spc="-8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H</a:t>
            </a:r>
            <a:r>
              <a:rPr sz="3800" spc="-8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800" spc="-8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290" dirty="0">
                <a:solidFill>
                  <a:srgbClr val="414141"/>
                </a:solidFill>
                <a:latin typeface="Palatino Linotype"/>
                <a:cs typeface="Palatino Linotype"/>
              </a:rPr>
              <a:t>V.</a:t>
            </a:r>
            <a:endParaRPr sz="3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4499" y="5563271"/>
            <a:ext cx="252095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16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4499" y="6526593"/>
            <a:ext cx="252095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16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6893" y="5466108"/>
            <a:ext cx="17978120" cy="1567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Captured</a:t>
            </a:r>
            <a:r>
              <a:rPr sz="3800" spc="-20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images</a:t>
            </a:r>
            <a:r>
              <a:rPr sz="3800" spc="-1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are</a:t>
            </a:r>
            <a:r>
              <a:rPr sz="3800" spc="-1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available</a:t>
            </a:r>
            <a:r>
              <a:rPr sz="3800" spc="-10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in</a:t>
            </a:r>
            <a:r>
              <a:rPr sz="3800" spc="-1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different</a:t>
            </a:r>
            <a:r>
              <a:rPr sz="3800" spc="-1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polarization</a:t>
            </a:r>
            <a:r>
              <a:rPr sz="3800" spc="-1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bands:</a:t>
            </a:r>
            <a:r>
              <a:rPr sz="3800" spc="-1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HH,</a:t>
            </a:r>
            <a:r>
              <a:rPr sz="3800" spc="-10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175" dirty="0">
                <a:solidFill>
                  <a:srgbClr val="414141"/>
                </a:solidFill>
                <a:latin typeface="Palatino Linotype"/>
                <a:cs typeface="Palatino Linotype"/>
              </a:rPr>
              <a:t>HV,</a:t>
            </a:r>
            <a:r>
              <a:rPr sz="3800" spc="-6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170" dirty="0">
                <a:solidFill>
                  <a:srgbClr val="414141"/>
                </a:solidFill>
                <a:latin typeface="Palatino Linotype"/>
                <a:cs typeface="Palatino Linotype"/>
              </a:rPr>
              <a:t>VV,</a:t>
            </a:r>
            <a:r>
              <a:rPr sz="3800" spc="-6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and</a:t>
            </a:r>
            <a:r>
              <a:rPr sz="3800" spc="-1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VH.</a:t>
            </a:r>
            <a:endParaRPr sz="38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3025"/>
              </a:spcBef>
            </a:pP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The</a:t>
            </a:r>
            <a:r>
              <a:rPr sz="3800" spc="-1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satellite</a:t>
            </a:r>
            <a:r>
              <a:rPr sz="3800" spc="-1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operates</a:t>
            </a:r>
            <a:r>
              <a:rPr sz="3800" spc="-1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in</a:t>
            </a:r>
            <a:r>
              <a:rPr sz="3800" spc="-1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three</a:t>
            </a:r>
            <a:r>
              <a:rPr sz="3800" spc="-1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different</a:t>
            </a:r>
            <a:r>
              <a:rPr sz="3800" spc="-12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modes</a:t>
            </a:r>
            <a:r>
              <a:rPr sz="3800" spc="-12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namely:</a:t>
            </a:r>
            <a:endParaRPr sz="38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6894" y="8453235"/>
            <a:ext cx="252095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16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6894" y="9416557"/>
            <a:ext cx="252095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165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5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6894" y="7392751"/>
            <a:ext cx="7480934" cy="2530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4980" indent="-462280">
              <a:lnSpc>
                <a:spcPct val="100000"/>
              </a:lnSpc>
              <a:spcBef>
                <a:spcPts val="90"/>
              </a:spcBef>
              <a:buClr>
                <a:srgbClr val="929292"/>
              </a:buClr>
              <a:buSzPct val="59210"/>
              <a:buFont typeface="Segoe UI Symbol"/>
              <a:buChar char="❖"/>
              <a:tabLst>
                <a:tab pos="474980" algn="l"/>
              </a:tabLst>
            </a:pPr>
            <a:r>
              <a:rPr sz="38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Interferometric</a:t>
            </a:r>
            <a:r>
              <a:rPr sz="3800" spc="-17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Wide</a:t>
            </a:r>
            <a:r>
              <a:rPr sz="3800" spc="-17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Swath</a:t>
            </a:r>
            <a:r>
              <a:rPr sz="3800" spc="-17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(IW)</a:t>
            </a:r>
            <a:endParaRPr sz="3800">
              <a:latin typeface="Palatino Linotype"/>
              <a:cs typeface="Palatino Linotype"/>
            </a:endParaRPr>
          </a:p>
          <a:p>
            <a:pPr marL="474980" marR="1955800">
              <a:lnSpc>
                <a:spcPct val="166300"/>
              </a:lnSpc>
              <a:spcBef>
                <a:spcPts val="5"/>
              </a:spcBef>
            </a:pP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Extra</a:t>
            </a:r>
            <a:r>
              <a:rPr sz="3800" spc="-14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Wide</a:t>
            </a:r>
            <a:r>
              <a:rPr sz="3800" spc="-1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Swath</a:t>
            </a:r>
            <a:r>
              <a:rPr sz="3800" spc="-1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(EW) </a:t>
            </a:r>
            <a:r>
              <a:rPr sz="3800" spc="-25" dirty="0">
                <a:solidFill>
                  <a:srgbClr val="414141"/>
                </a:solidFill>
                <a:latin typeface="Palatino Linotype"/>
                <a:cs typeface="Palatino Linotype"/>
              </a:rPr>
              <a:t>Strip-</a:t>
            </a:r>
            <a:r>
              <a:rPr sz="3800" dirty="0">
                <a:solidFill>
                  <a:srgbClr val="414141"/>
                </a:solidFill>
                <a:latin typeface="Palatino Linotype"/>
                <a:cs typeface="Palatino Linotype"/>
              </a:rPr>
              <a:t>Map</a:t>
            </a:r>
            <a:r>
              <a:rPr sz="3800" spc="-4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800" spc="-20" dirty="0">
                <a:solidFill>
                  <a:srgbClr val="414141"/>
                </a:solidFill>
                <a:latin typeface="Palatino Linotype"/>
                <a:cs typeface="Palatino Linotype"/>
              </a:rPr>
              <a:t>(SM)</a:t>
            </a:r>
            <a:endParaRPr sz="3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92904">
              <a:lnSpc>
                <a:spcPct val="100000"/>
              </a:lnSpc>
              <a:spcBef>
                <a:spcPts val="130"/>
              </a:spcBef>
            </a:pPr>
            <a:r>
              <a:rPr spc="-385" dirty="0"/>
              <a:t>Sentinel</a:t>
            </a:r>
            <a:r>
              <a:rPr spc="-265" dirty="0"/>
              <a:t> </a:t>
            </a:r>
            <a:r>
              <a:rPr spc="-320" dirty="0"/>
              <a:t>Level-</a:t>
            </a:r>
            <a:r>
              <a:rPr spc="-405" dirty="0"/>
              <a:t>1</a:t>
            </a:r>
            <a:r>
              <a:rPr spc="-254" dirty="0"/>
              <a:t> </a:t>
            </a:r>
            <a:r>
              <a:rPr spc="-515" dirty="0"/>
              <a:t>Products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499" y="3277540"/>
            <a:ext cx="24765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5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499" y="6691048"/>
            <a:ext cx="24765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5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10"/>
              </a:spcBef>
            </a:pPr>
            <a:r>
              <a:rPr dirty="0"/>
              <a:t>Single</a:t>
            </a:r>
            <a:r>
              <a:rPr spc="-10" dirty="0"/>
              <a:t> </a:t>
            </a:r>
            <a:r>
              <a:rPr dirty="0"/>
              <a:t>Look</a:t>
            </a:r>
            <a:r>
              <a:rPr spc="-10" dirty="0"/>
              <a:t> </a:t>
            </a:r>
            <a:r>
              <a:rPr dirty="0"/>
              <a:t>Complex</a:t>
            </a:r>
            <a:r>
              <a:rPr spc="-5" dirty="0"/>
              <a:t> </a:t>
            </a:r>
            <a:r>
              <a:rPr spc="-10" dirty="0"/>
              <a:t>(SLC):</a:t>
            </a:r>
          </a:p>
          <a:p>
            <a:pPr marL="520700" marR="55880" indent="-457834">
              <a:lnSpc>
                <a:spcPct val="109600"/>
              </a:lnSpc>
              <a:spcBef>
                <a:spcPts val="2470"/>
              </a:spcBef>
              <a:buClr>
                <a:srgbClr val="929292"/>
              </a:buClr>
              <a:buSzPct val="59459"/>
              <a:buFont typeface="Segoe UI Symbol"/>
              <a:buChar char="❖"/>
              <a:tabLst>
                <a:tab pos="520700" algn="l"/>
              </a:tabLst>
            </a:pPr>
            <a:r>
              <a:rPr sz="3700" dirty="0"/>
              <a:t>Maintains</a:t>
            </a:r>
            <a:r>
              <a:rPr sz="3700" spc="-40" dirty="0"/>
              <a:t> </a:t>
            </a:r>
            <a:r>
              <a:rPr sz="3700" dirty="0"/>
              <a:t>slant</a:t>
            </a:r>
            <a:r>
              <a:rPr sz="3700" spc="-35" dirty="0"/>
              <a:t> </a:t>
            </a:r>
            <a:r>
              <a:rPr sz="3700" spc="-30" dirty="0"/>
              <a:t>geometry,</a:t>
            </a:r>
            <a:r>
              <a:rPr sz="3700" spc="-35" dirty="0"/>
              <a:t> </a:t>
            </a:r>
            <a:r>
              <a:rPr sz="3700" dirty="0"/>
              <a:t>meaning</a:t>
            </a:r>
            <a:r>
              <a:rPr sz="3700" spc="-40" dirty="0"/>
              <a:t> </a:t>
            </a:r>
            <a:r>
              <a:rPr sz="3700" dirty="0"/>
              <a:t>some</a:t>
            </a:r>
            <a:r>
              <a:rPr sz="3700" spc="-35" dirty="0"/>
              <a:t> </a:t>
            </a:r>
            <a:r>
              <a:rPr sz="3700" dirty="0"/>
              <a:t>pixels</a:t>
            </a:r>
            <a:r>
              <a:rPr sz="3700" spc="-35" dirty="0"/>
              <a:t> </a:t>
            </a:r>
            <a:r>
              <a:rPr sz="3700" dirty="0"/>
              <a:t>are</a:t>
            </a:r>
            <a:r>
              <a:rPr sz="3700" spc="-35" dirty="0"/>
              <a:t> </a:t>
            </a:r>
            <a:r>
              <a:rPr sz="3700" dirty="0"/>
              <a:t>closer</a:t>
            </a:r>
            <a:r>
              <a:rPr sz="3700" spc="-40" dirty="0"/>
              <a:t> </a:t>
            </a:r>
            <a:r>
              <a:rPr sz="3700" dirty="0"/>
              <a:t>to</a:t>
            </a:r>
            <a:r>
              <a:rPr sz="3700" spc="-35" dirty="0"/>
              <a:t> </a:t>
            </a:r>
            <a:r>
              <a:rPr sz="3700" dirty="0"/>
              <a:t>the</a:t>
            </a:r>
            <a:r>
              <a:rPr sz="3700" spc="-35" dirty="0"/>
              <a:t> </a:t>
            </a:r>
            <a:r>
              <a:rPr sz="3700" dirty="0"/>
              <a:t>satellite</a:t>
            </a:r>
            <a:r>
              <a:rPr sz="3700" spc="-35" dirty="0"/>
              <a:t> </a:t>
            </a:r>
            <a:r>
              <a:rPr sz="3700" spc="-20" dirty="0"/>
              <a:t>than </a:t>
            </a:r>
            <a:r>
              <a:rPr sz="3700" spc="-10" dirty="0"/>
              <a:t>others.</a:t>
            </a:r>
            <a:endParaRPr sz="3700"/>
          </a:p>
          <a:p>
            <a:pPr marL="63500" marR="3052445" indent="457200">
              <a:lnSpc>
                <a:spcPts val="7340"/>
              </a:lnSpc>
              <a:spcBef>
                <a:spcPts val="525"/>
              </a:spcBef>
              <a:buClr>
                <a:srgbClr val="929292"/>
              </a:buClr>
              <a:buSzPct val="59459"/>
              <a:buFont typeface="Segoe UI Symbol"/>
              <a:buChar char="❖"/>
              <a:tabLst>
                <a:tab pos="520700" algn="l"/>
              </a:tabLst>
            </a:pPr>
            <a:r>
              <a:rPr sz="3700" dirty="0"/>
              <a:t>Retains</a:t>
            </a:r>
            <a:r>
              <a:rPr sz="3700" spc="-15" dirty="0"/>
              <a:t> </a:t>
            </a:r>
            <a:r>
              <a:rPr sz="3700" dirty="0"/>
              <a:t>phase</a:t>
            </a:r>
            <a:r>
              <a:rPr sz="3700" spc="-15" dirty="0"/>
              <a:t> </a:t>
            </a:r>
            <a:r>
              <a:rPr sz="3700" dirty="0"/>
              <a:t>information,</a:t>
            </a:r>
            <a:r>
              <a:rPr sz="3700" spc="-10" dirty="0"/>
              <a:t> </a:t>
            </a:r>
            <a:r>
              <a:rPr sz="3700" dirty="0"/>
              <a:t>making</a:t>
            </a:r>
            <a:r>
              <a:rPr sz="3700" spc="-15" dirty="0"/>
              <a:t> </a:t>
            </a:r>
            <a:r>
              <a:rPr sz="3700" dirty="0"/>
              <a:t>it</a:t>
            </a:r>
            <a:r>
              <a:rPr sz="3700" spc="-15" dirty="0"/>
              <a:t> </a:t>
            </a:r>
            <a:r>
              <a:rPr sz="3700" dirty="0"/>
              <a:t>useful</a:t>
            </a:r>
            <a:r>
              <a:rPr sz="3700" spc="-10" dirty="0"/>
              <a:t> </a:t>
            </a:r>
            <a:r>
              <a:rPr sz="3700" dirty="0"/>
              <a:t>for</a:t>
            </a:r>
            <a:r>
              <a:rPr sz="3700" spc="-15" dirty="0"/>
              <a:t> </a:t>
            </a:r>
            <a:r>
              <a:rPr sz="3700" spc="-20" dirty="0"/>
              <a:t>interferometry. </a:t>
            </a:r>
            <a:r>
              <a:rPr sz="3700" dirty="0"/>
              <a:t>Ground</a:t>
            </a:r>
            <a:r>
              <a:rPr sz="3700" spc="-50" dirty="0"/>
              <a:t> </a:t>
            </a:r>
            <a:r>
              <a:rPr sz="3700" dirty="0"/>
              <a:t>Range</a:t>
            </a:r>
            <a:r>
              <a:rPr sz="3700" spc="-45" dirty="0"/>
              <a:t> </a:t>
            </a:r>
            <a:r>
              <a:rPr sz="3700" dirty="0"/>
              <a:t>Detected</a:t>
            </a:r>
            <a:r>
              <a:rPr sz="3700" spc="-50" dirty="0"/>
              <a:t> </a:t>
            </a:r>
            <a:r>
              <a:rPr sz="3700" spc="-10" dirty="0"/>
              <a:t>(GRD):</a:t>
            </a:r>
            <a:endParaRPr sz="3700"/>
          </a:p>
        </p:txBody>
      </p:sp>
      <p:sp>
        <p:nvSpPr>
          <p:cNvPr id="6" name="object 6"/>
          <p:cNvSpPr txBox="1"/>
          <p:nvPr/>
        </p:nvSpPr>
        <p:spPr>
          <a:xfrm>
            <a:off x="1271868" y="8554866"/>
            <a:ext cx="24765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5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1868" y="9486775"/>
            <a:ext cx="24765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50" dirty="0">
                <a:solidFill>
                  <a:srgbClr val="929292"/>
                </a:solidFill>
                <a:latin typeface="Segoe UI Symbol"/>
                <a:cs typeface="Segoe UI Symbol"/>
              </a:rPr>
              <a:t>❖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1868" y="7521306"/>
            <a:ext cx="12768580" cy="2454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0"/>
              </a:spcBef>
              <a:buClr>
                <a:srgbClr val="929292"/>
              </a:buClr>
              <a:buSzPct val="59459"/>
              <a:buFont typeface="Segoe UI Symbol"/>
              <a:buChar char="❖"/>
              <a:tabLst>
                <a:tab pos="469900" algn="l"/>
              </a:tabLst>
            </a:pP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Projected</a:t>
            </a:r>
            <a:r>
              <a:rPr sz="37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to</a:t>
            </a:r>
            <a:r>
              <a:rPr sz="37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the</a:t>
            </a:r>
            <a:r>
              <a:rPr sz="37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ground,</a:t>
            </a:r>
            <a:r>
              <a:rPr sz="37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ensuring</a:t>
            </a:r>
            <a:r>
              <a:rPr sz="37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uniform</a:t>
            </a:r>
            <a:r>
              <a:rPr sz="37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pixel</a:t>
            </a:r>
            <a:r>
              <a:rPr sz="3700" spc="-3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resolution.</a:t>
            </a:r>
            <a:endParaRPr sz="3700">
              <a:latin typeface="Palatino Linotype"/>
              <a:cs typeface="Palatino Linotype"/>
            </a:endParaRPr>
          </a:p>
          <a:p>
            <a:pPr marL="469900" marR="402590">
              <a:lnSpc>
                <a:spcPts val="7340"/>
              </a:lnSpc>
              <a:spcBef>
                <a:spcPts val="525"/>
              </a:spcBef>
            </a:pP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Contains</a:t>
            </a:r>
            <a:r>
              <a:rPr sz="3700" spc="-4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only</a:t>
            </a:r>
            <a:r>
              <a:rPr sz="37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pixel</a:t>
            </a:r>
            <a:r>
              <a:rPr sz="37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intensity,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without</a:t>
            </a:r>
            <a:r>
              <a:rPr sz="37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phase</a:t>
            </a:r>
            <a:r>
              <a:rPr sz="3700" spc="-3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information.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Reduced</a:t>
            </a:r>
            <a:r>
              <a:rPr sz="37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noise,</a:t>
            </a:r>
            <a:r>
              <a:rPr sz="37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making</a:t>
            </a:r>
            <a:r>
              <a:rPr sz="37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it</a:t>
            </a:r>
            <a:r>
              <a:rPr sz="37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ideal</a:t>
            </a:r>
            <a:r>
              <a:rPr sz="37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for</a:t>
            </a:r>
            <a:r>
              <a:rPr sz="37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land</a:t>
            </a:r>
            <a:r>
              <a:rPr sz="3700" spc="-15" dirty="0">
                <a:solidFill>
                  <a:srgbClr val="414141"/>
                </a:solidFill>
                <a:latin typeface="Palatino Linotype"/>
                <a:cs typeface="Palatino Linotype"/>
              </a:rPr>
              <a:t> </a:t>
            </a:r>
            <a:r>
              <a:rPr sz="3700" dirty="0">
                <a:solidFill>
                  <a:srgbClr val="414141"/>
                </a:solidFill>
                <a:latin typeface="Palatino Linotype"/>
                <a:cs typeface="Palatino Linotype"/>
              </a:rPr>
              <a:t>cover</a:t>
            </a:r>
            <a:r>
              <a:rPr sz="3700" spc="-10" dirty="0">
                <a:solidFill>
                  <a:srgbClr val="414141"/>
                </a:solidFill>
                <a:latin typeface="Palatino Linotype"/>
                <a:cs typeface="Palatino Linotype"/>
              </a:rPr>
              <a:t> mapping.</a:t>
            </a:r>
            <a:endParaRPr sz="37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8715" y="1658588"/>
            <a:ext cx="15357982" cy="93747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245" y="889606"/>
            <a:ext cx="297810" cy="2902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72903" y="395799"/>
            <a:ext cx="1078149" cy="6068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56967" y="659665"/>
            <a:ext cx="218645" cy="2789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75775" y="269804"/>
            <a:ext cx="10018395" cy="1004569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810385" marR="5080" indent="-1798320">
              <a:lnSpc>
                <a:spcPts val="3500"/>
              </a:lnSpc>
              <a:spcBef>
                <a:spcPts val="805"/>
              </a:spcBef>
              <a:tabLst>
                <a:tab pos="2320925" algn="l"/>
                <a:tab pos="3862704" algn="l"/>
                <a:tab pos="8034655" algn="l"/>
              </a:tabLst>
            </a:pPr>
            <a:r>
              <a:rPr sz="3500" spc="95" dirty="0">
                <a:solidFill>
                  <a:srgbClr val="000000"/>
                </a:solidFill>
                <a:latin typeface="Arial MT"/>
                <a:cs typeface="Arial MT"/>
              </a:rPr>
              <a:t>Sentinel-</a:t>
            </a:r>
            <a:r>
              <a:rPr sz="3500" dirty="0">
                <a:solidFill>
                  <a:srgbClr val="000000"/>
                </a:solidFill>
                <a:latin typeface="Arial MT"/>
                <a:cs typeface="Arial MT"/>
              </a:rPr>
              <a:t>	</a:t>
            </a:r>
            <a:r>
              <a:rPr sz="3500" spc="135" dirty="0">
                <a:solidFill>
                  <a:srgbClr val="000000"/>
                </a:solidFill>
                <a:latin typeface="Arial MT"/>
                <a:cs typeface="Arial MT"/>
              </a:rPr>
              <a:t>Constellation</a:t>
            </a:r>
            <a:r>
              <a:rPr sz="3500" spc="26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3500" spc="105" dirty="0">
                <a:solidFill>
                  <a:srgbClr val="000000"/>
                </a:solidFill>
                <a:latin typeface="Arial MT"/>
                <a:cs typeface="Arial MT"/>
              </a:rPr>
              <a:t>Observation</a:t>
            </a:r>
            <a:r>
              <a:rPr sz="3500" dirty="0">
                <a:solidFill>
                  <a:srgbClr val="000000"/>
                </a:solidFill>
                <a:latin typeface="Arial MT"/>
                <a:cs typeface="Arial MT"/>
              </a:rPr>
              <a:t>	</a:t>
            </a:r>
            <a:r>
              <a:rPr sz="3500" spc="65" dirty="0">
                <a:solidFill>
                  <a:srgbClr val="000000"/>
                </a:solidFill>
                <a:latin typeface="Arial MT"/>
                <a:cs typeface="Arial MT"/>
              </a:rPr>
              <a:t>Scenario: </a:t>
            </a:r>
            <a:r>
              <a:rPr sz="3500" spc="90" dirty="0">
                <a:solidFill>
                  <a:srgbClr val="000000"/>
                </a:solidFill>
                <a:latin typeface="Arial MT"/>
                <a:cs typeface="Arial MT"/>
              </a:rPr>
              <a:t>Revisit</a:t>
            </a:r>
            <a:r>
              <a:rPr sz="3500" dirty="0">
                <a:solidFill>
                  <a:srgbClr val="000000"/>
                </a:solidFill>
                <a:latin typeface="Arial MT"/>
                <a:cs typeface="Arial MT"/>
              </a:rPr>
              <a:t>	</a:t>
            </a:r>
            <a:r>
              <a:rPr sz="3500" spc="50" dirty="0">
                <a:solidFill>
                  <a:srgbClr val="000000"/>
                </a:solidFill>
                <a:latin typeface="Arial MT"/>
                <a:cs typeface="Arial MT"/>
              </a:rPr>
              <a:t>Coverage</a:t>
            </a:r>
            <a:r>
              <a:rPr sz="3500" spc="3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3500" spc="60" dirty="0">
                <a:solidFill>
                  <a:srgbClr val="000000"/>
                </a:solidFill>
                <a:latin typeface="Arial MT"/>
                <a:cs typeface="Arial MT"/>
              </a:rPr>
              <a:t>Frequency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7320" y="10334838"/>
            <a:ext cx="5899150" cy="524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4645">
              <a:lnSpc>
                <a:spcPts val="1970"/>
              </a:lnSpc>
              <a:spcBef>
                <a:spcPts val="90"/>
              </a:spcBef>
            </a:pPr>
            <a:r>
              <a:rPr sz="1700" spc="-10" dirty="0">
                <a:latin typeface="Arial MT"/>
                <a:cs typeface="Arial MT"/>
              </a:rPr>
              <a:t>coverage</a:t>
            </a:r>
            <a:r>
              <a:rPr sz="1700" spc="2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ensured</a:t>
            </a:r>
            <a:r>
              <a:rPr sz="1700" spc="1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from</a:t>
            </a:r>
            <a:r>
              <a:rPr sz="1700" spc="1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same,</a:t>
            </a:r>
            <a:r>
              <a:rPr sz="1700" spc="9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repetitive</a:t>
            </a:r>
            <a:r>
              <a:rPr sz="1700" spc="2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relative</a:t>
            </a:r>
            <a:r>
              <a:rPr sz="1700" spc="1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orbits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ts val="1970"/>
              </a:lnSpc>
              <a:tabLst>
                <a:tab pos="316230" algn="l"/>
              </a:tabLst>
            </a:pPr>
            <a:r>
              <a:rPr sz="1700" spc="-25" dirty="0">
                <a:latin typeface="Arial MT"/>
                <a:cs typeface="Arial MT"/>
              </a:rPr>
              <a:t>**</a:t>
            </a:r>
            <a:r>
              <a:rPr sz="1700" dirty="0">
                <a:latin typeface="Arial MT"/>
                <a:cs typeface="Arial MT"/>
              </a:rPr>
              <a:t>	coverage</a:t>
            </a:r>
            <a:r>
              <a:rPr sz="1700" spc="2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not</a:t>
            </a:r>
            <a:r>
              <a:rPr sz="1700" spc="1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considering</a:t>
            </a:r>
            <a:r>
              <a:rPr sz="1700" spc="2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repetitiveness</a:t>
            </a:r>
            <a:r>
              <a:rPr sz="1700" spc="7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114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relative</a:t>
            </a:r>
            <a:r>
              <a:rPr sz="1700" spc="1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orbits</a:t>
            </a:r>
            <a:endParaRPr sz="17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85366" y="8959041"/>
          <a:ext cx="15126967" cy="1418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1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5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1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8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7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ts val="1825"/>
                        </a:lnSpc>
                      </a:pPr>
                      <a:r>
                        <a:rPr sz="1650" spc="-20" dirty="0">
                          <a:latin typeface="Arial MT"/>
                          <a:cs typeface="Arial MT"/>
                        </a:rPr>
                        <a:t>PASS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1825"/>
                        </a:lnSpc>
                      </a:pPr>
                      <a:r>
                        <a:rPr sz="1650" spc="-50" dirty="0">
                          <a:latin typeface="Arial MT"/>
                          <a:cs typeface="Arial MT"/>
                        </a:rPr>
                        <a:t>t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825"/>
                        </a:lnSpc>
                      </a:pPr>
                      <a:r>
                        <a:rPr sz="1650" spc="120" dirty="0">
                          <a:latin typeface="Arial MT"/>
                          <a:cs typeface="Arial MT"/>
                        </a:rPr>
                        <a:t>REVISIT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825"/>
                        </a:lnSpc>
                      </a:pPr>
                      <a:r>
                        <a:rPr sz="1650" dirty="0">
                          <a:latin typeface="Arial MT"/>
                          <a:cs typeface="Arial MT"/>
                        </a:rPr>
                        <a:t>FREQUENCY</a:t>
                      </a:r>
                      <a:r>
                        <a:rPr sz="1650" spc="6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650" spc="-50" dirty="0">
                          <a:latin typeface="Arial MT"/>
                          <a:cs typeface="Arial MT"/>
                        </a:rPr>
                        <a:t>*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6469">
                        <a:lnSpc>
                          <a:spcPts val="1850"/>
                        </a:lnSpc>
                      </a:pPr>
                      <a:r>
                        <a:rPr sz="1650" spc="260" dirty="0">
                          <a:latin typeface="Calibri"/>
                          <a:cs typeface="Calibri"/>
                        </a:rPr>
                        <a:t>COVERAGE</a:t>
                      </a:r>
                      <a:endParaRPr sz="16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1850"/>
                        </a:lnSpc>
                      </a:pPr>
                      <a:r>
                        <a:rPr sz="1650" spc="275" dirty="0">
                          <a:latin typeface="Calibri"/>
                          <a:cs typeface="Calibri"/>
                        </a:rPr>
                        <a:t>FREQUENCY</a:t>
                      </a:r>
                      <a:endParaRPr sz="16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850"/>
                        </a:lnSpc>
                      </a:pPr>
                      <a:r>
                        <a:rPr sz="1650" spc="200" dirty="0">
                          <a:latin typeface="Calibri"/>
                          <a:cs typeface="Calibri"/>
                        </a:rPr>
                        <a:t>”^</a:t>
                      </a:r>
                      <a:endParaRPr sz="16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850"/>
                        </a:lnSpc>
                      </a:pPr>
                      <a:r>
                        <a:rPr sz="1650" spc="295" dirty="0">
                          <a:latin typeface="Calibri"/>
                          <a:cs typeface="Calibri"/>
                        </a:rPr>
                        <a:t>REFERENCE</a:t>
                      </a:r>
                      <a:r>
                        <a:rPr sz="1650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50" spc="27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650" spc="1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50" spc="335" dirty="0">
                          <a:latin typeface="Calibri"/>
                          <a:cs typeface="Calibri"/>
                        </a:rPr>
                        <a:t>SITES</a:t>
                      </a:r>
                      <a:r>
                        <a:rPr sz="1650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50" spc="225" dirty="0">
                          <a:latin typeface="Calibri"/>
                          <a:cs typeface="Calibri"/>
                        </a:rPr>
                        <a:t>(mdrepeat)</a:t>
                      </a:r>
                      <a:endParaRPr sz="16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5041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50" spc="140" dirty="0">
                          <a:latin typeface="Calibri"/>
                          <a:cs typeface="Calibri"/>
                        </a:rPr>
                        <a:t>ASCENDING</a:t>
                      </a:r>
                      <a:endParaRPr sz="1650">
                        <a:latin typeface="Calibri"/>
                        <a:cs typeface="Calibri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0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50" spc="140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165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50" spc="95" dirty="0">
                          <a:latin typeface="Calibri"/>
                          <a:cs typeface="Calibri"/>
                        </a:rPr>
                        <a:t>days</a:t>
                      </a:r>
                      <a:endParaRPr sz="1650">
                        <a:latin typeface="Calibri"/>
                        <a:cs typeface="Calibri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50" dirty="0">
                          <a:solidFill>
                            <a:srgbClr val="72A879"/>
                          </a:solidFill>
                          <a:latin typeface="Calibri"/>
                          <a:cs typeface="Calibri"/>
                        </a:rPr>
                        <a:t>XS1'</a:t>
                      </a:r>
                      <a:r>
                        <a:rPr sz="1650" spc="100" dirty="0">
                          <a:solidFill>
                            <a:srgbClr val="72A879"/>
                          </a:solidFill>
                          <a:latin typeface="Calibri"/>
                          <a:cs typeface="Calibri"/>
                        </a:rPr>
                        <a:t>  </a:t>
                      </a:r>
                      <a:r>
                        <a:rPr sz="1650" dirty="0">
                          <a:latin typeface="Calibri"/>
                          <a:cs typeface="Calibri"/>
                        </a:rPr>
                        <a:t>12</a:t>
                      </a:r>
                      <a:r>
                        <a:rPr sz="1650" spc="3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50" spc="100" dirty="0">
                          <a:latin typeface="Calibri"/>
                          <a:cs typeface="Calibri"/>
                        </a:rPr>
                        <a:t>days</a:t>
                      </a:r>
                      <a:endParaRPr sz="1650">
                        <a:latin typeface="Calibri"/>
                        <a:cs typeface="Calibri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50" spc="-20" dirty="0">
                          <a:latin typeface="Arial MT"/>
                          <a:cs typeface="Arial MT"/>
                        </a:rPr>
                        <a:t>days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50" spc="-50" dirty="0">
                          <a:latin typeface="Arial MT"/>
                          <a:cs typeface="Arial MT"/>
                        </a:rPr>
                        <a:t>i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210"/>
                        </a:spcBef>
                        <a:tabLst>
                          <a:tab pos="532130" algn="l"/>
                        </a:tabLst>
                      </a:pPr>
                      <a:r>
                        <a:rPr sz="1650" spc="-50" dirty="0">
                          <a:solidFill>
                            <a:srgbClr val="ED6D6E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650" dirty="0">
                          <a:solidFill>
                            <a:srgbClr val="ED6D6E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sz="1650" dirty="0">
                          <a:latin typeface="Arial MT"/>
                          <a:cs typeface="Arial MT"/>
                        </a:rPr>
                        <a:t>Highly</a:t>
                      </a:r>
                      <a:r>
                        <a:rPr sz="1650" spc="3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50" dirty="0">
                          <a:latin typeface="Arial MT"/>
                          <a:cs typeface="Arial MT"/>
                        </a:rPr>
                        <a:t>active</a:t>
                      </a:r>
                      <a:r>
                        <a:rPr sz="1650" spc="3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50" spc="-10" dirty="0">
                          <a:latin typeface="Arial MT"/>
                          <a:cs typeface="Arial MT"/>
                        </a:rPr>
                        <a:t>volcanism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266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50" i="1" spc="95" dirty="0">
                          <a:solidFill>
                            <a:srgbClr val="3DA136"/>
                          </a:solidFill>
                          <a:latin typeface="Calibri"/>
                          <a:cs typeface="Calibri"/>
                        </a:rPr>
                        <a:t>/)</a:t>
                      </a:r>
                      <a:r>
                        <a:rPr sz="1550" i="1" spc="415" dirty="0">
                          <a:solidFill>
                            <a:srgbClr val="3DA1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50" spc="200" dirty="0">
                          <a:latin typeface="Calibri"/>
                          <a:cs typeface="Calibri"/>
                        </a:rPr>
                        <a:t>DESCENDING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50" spc="45" dirty="0">
                          <a:latin typeface="Calibri"/>
                          <a:cs typeface="Calibri"/>
                        </a:rPr>
                        <a:t>i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ts val="1975"/>
                        </a:lnSpc>
                      </a:pPr>
                      <a:r>
                        <a:rPr sz="1850" spc="-10" dirty="0">
                          <a:latin typeface="Calibri"/>
                          <a:cs typeface="Calibri"/>
                        </a:rPr>
                        <a:t>1-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850" spc="1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days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8955">
                        <a:lnSpc>
                          <a:spcPts val="1975"/>
                        </a:lnSpc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Fast</a:t>
                      </a:r>
                      <a:r>
                        <a:rPr sz="1850" spc="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subsidence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ts val="1930"/>
                        </a:lnSpc>
                      </a:pPr>
                      <a:r>
                        <a:rPr sz="1850" spc="-10" dirty="0">
                          <a:latin typeface="Calibri"/>
                          <a:cs typeface="Calibri"/>
                        </a:rPr>
                        <a:t>2-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850" spc="-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days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7680">
                        <a:lnSpc>
                          <a:spcPts val="1930"/>
                        </a:lnSpc>
                      </a:pPr>
                      <a:r>
                        <a:rPr sz="1850" spc="-1055" dirty="0">
                          <a:latin typeface="Calibri"/>
                          <a:cs typeface="Calibri"/>
                        </a:rPr>
                        <a:t>m</a:t>
                      </a:r>
                      <a:endParaRPr sz="1850">
                        <a:latin typeface="Calibri"/>
                        <a:cs typeface="Calibri"/>
                      </a:endParaRPr>
                    </a:p>
                    <a:p>
                      <a:pPr marL="492125">
                        <a:lnSpc>
                          <a:spcPts val="1839"/>
                        </a:lnSpc>
                        <a:spcBef>
                          <a:spcPts val="254"/>
                        </a:spcBef>
                      </a:pPr>
                      <a:r>
                        <a:rPr sz="1600" spc="-50" dirty="0">
                          <a:latin typeface="Arial MT"/>
                          <a:cs typeface="Arial MT"/>
                        </a:rPr>
                        <a:t>i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ts val="1930"/>
                        </a:lnSpc>
                        <a:tabLst>
                          <a:tab pos="533400" algn="l"/>
                        </a:tabLst>
                      </a:pPr>
                      <a:r>
                        <a:rPr sz="1850" spc="-795" dirty="0">
                          <a:solidFill>
                            <a:srgbClr val="7BB17C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50" dirty="0">
                          <a:solidFill>
                            <a:srgbClr val="7BB17C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Short</a:t>
                      </a:r>
                      <a:r>
                        <a:rPr sz="185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growth</a:t>
                      </a:r>
                      <a:r>
                        <a:rPr sz="185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cycle,</a:t>
                      </a:r>
                      <a:r>
                        <a:rPr sz="1850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intensive</a:t>
                      </a:r>
                      <a:r>
                        <a:rPr sz="1850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agriculture</a:t>
                      </a:r>
                      <a:endParaRPr sz="1850">
                        <a:latin typeface="Calibri"/>
                        <a:cs typeface="Calibri"/>
                      </a:endParaRPr>
                    </a:p>
                    <a:p>
                      <a:pPr marL="147955">
                        <a:lnSpc>
                          <a:spcPts val="1839"/>
                        </a:lnSpc>
                        <a:spcBef>
                          <a:spcPts val="254"/>
                        </a:spcBef>
                        <a:tabLst>
                          <a:tab pos="532130" algn="l"/>
                        </a:tabLst>
                      </a:pPr>
                      <a:r>
                        <a:rPr sz="1600" spc="-50" dirty="0">
                          <a:solidFill>
                            <a:srgbClr val="7CB379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600" dirty="0">
                          <a:solidFill>
                            <a:srgbClr val="7CB379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Fast</a:t>
                      </a:r>
                      <a:r>
                        <a:rPr sz="1600" spc="2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changing</a:t>
                      </a:r>
                      <a:r>
                        <a:rPr sz="1600" spc="3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45" dirty="0">
                          <a:latin typeface="Arial MT"/>
                          <a:cs typeface="Arial MT"/>
                        </a:rPr>
                        <a:t>wetlands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3883462" y="-10877"/>
            <a:ext cx="3061335" cy="1506220"/>
          </a:xfrm>
          <a:prstGeom prst="rect">
            <a:avLst/>
          </a:prstGeom>
        </p:spPr>
        <p:txBody>
          <a:bodyPr vert="horz" wrap="square" lIns="0" tIns="381635" rIns="0" bIns="0" rtlCol="0">
            <a:spAutoFit/>
          </a:bodyPr>
          <a:lstStyle/>
          <a:p>
            <a:pPr marL="989330">
              <a:lnSpc>
                <a:spcPct val="100000"/>
              </a:lnSpc>
              <a:spcBef>
                <a:spcPts val="3005"/>
              </a:spcBef>
              <a:tabLst>
                <a:tab pos="2702560" algn="l"/>
              </a:tabLst>
            </a:pPr>
            <a:r>
              <a:rPr sz="4500" spc="-10" dirty="0">
                <a:solidFill>
                  <a:srgbClr val="016097"/>
                </a:solidFill>
                <a:latin typeface="Arial MT"/>
                <a:cs typeface="Arial MT"/>
              </a:rPr>
              <a:t>sentin</a:t>
            </a:r>
            <a:r>
              <a:rPr sz="4500" dirty="0">
                <a:solidFill>
                  <a:srgbClr val="016097"/>
                </a:solidFill>
                <a:latin typeface="Arial MT"/>
                <a:cs typeface="Arial MT"/>
              </a:rPr>
              <a:t>	</a:t>
            </a:r>
            <a:r>
              <a:rPr sz="4500" spc="-25" dirty="0">
                <a:solidFill>
                  <a:srgbClr val="0062A3"/>
                </a:solidFill>
                <a:latin typeface="Arial MT"/>
                <a:cs typeface="Arial MT"/>
              </a:rPr>
              <a:t>I-</a:t>
            </a:r>
            <a:endParaRPr sz="4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20" dirty="0">
                <a:latin typeface="Arial MT"/>
                <a:cs typeface="Arial MT"/>
              </a:rPr>
              <a:t>validity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start: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05/2019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74925" y="10354147"/>
            <a:ext cx="3302635" cy="5937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280035" algn="l"/>
                <a:tab pos="661035" algn="l"/>
              </a:tabLst>
            </a:pPr>
            <a:r>
              <a:rPr sz="1700" spc="-50" dirty="0">
                <a:latin typeface="Arial MT"/>
                <a:cs typeface="Arial MT"/>
              </a:rPr>
              <a:t>i</a:t>
            </a:r>
            <a:r>
              <a:rPr sz="1700" dirty="0">
                <a:latin typeface="Arial MT"/>
                <a:cs typeface="Arial MT"/>
              </a:rPr>
              <a:t>	</a:t>
            </a:r>
            <a:r>
              <a:rPr sz="1700" spc="-50" dirty="0">
                <a:solidFill>
                  <a:srgbClr val="596DF4"/>
                </a:solidFill>
                <a:latin typeface="Arial MT"/>
                <a:cs typeface="Arial MT"/>
              </a:rPr>
              <a:t>W</a:t>
            </a:r>
            <a:r>
              <a:rPr sz="1700" dirty="0">
                <a:solidFill>
                  <a:srgbClr val="596DF4"/>
                </a:solidFill>
                <a:latin typeface="Arial MT"/>
                <a:cs typeface="Arial MT"/>
              </a:rPr>
              <a:t>	</a:t>
            </a:r>
            <a:r>
              <a:rPr sz="1700" dirty="0">
                <a:latin typeface="Arial MT"/>
                <a:cs typeface="Arial MT"/>
              </a:rPr>
              <a:t>Fast</a:t>
            </a:r>
            <a:r>
              <a:rPr sz="1700" spc="114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moving</a:t>
            </a:r>
            <a:r>
              <a:rPr sz="1700" spc="17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outlet</a:t>
            </a:r>
            <a:r>
              <a:rPr sz="1700" spc="12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glaciers</a:t>
            </a:r>
            <a:endParaRPr sz="1700">
              <a:latin typeface="Arial MT"/>
              <a:cs typeface="Arial MT"/>
            </a:endParaRPr>
          </a:p>
          <a:p>
            <a:pPr marL="662940">
              <a:lnSpc>
                <a:spcPct val="100000"/>
              </a:lnSpc>
              <a:spcBef>
                <a:spcPts val="260"/>
              </a:spcBef>
            </a:pPr>
            <a:r>
              <a:rPr sz="1600" dirty="0">
                <a:latin typeface="Arial MT"/>
                <a:cs typeface="Arial MT"/>
              </a:rPr>
              <a:t>Permafrost</a:t>
            </a:r>
            <a:r>
              <a:rPr sz="1600" spc="415" dirty="0">
                <a:latin typeface="Arial MT"/>
                <a:cs typeface="Arial MT"/>
              </a:rPr>
              <a:t> </a:t>
            </a:r>
            <a:r>
              <a:rPr sz="1600" spc="50" dirty="0">
                <a:latin typeface="Arial MT"/>
                <a:cs typeface="Arial MT"/>
              </a:rPr>
              <a:t>&amp;</a:t>
            </a:r>
            <a:r>
              <a:rPr sz="1600" spc="3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glaciers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850</Words>
  <Application>Microsoft Office PowerPoint</Application>
  <PresentationFormat>Custom</PresentationFormat>
  <Paragraphs>133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 MT</vt:lpstr>
      <vt:lpstr>Calibri</vt:lpstr>
      <vt:lpstr>Cambria</vt:lpstr>
      <vt:lpstr>Palatino Linotype</vt:lpstr>
      <vt:lpstr>Segoe UI Symbol</vt:lpstr>
      <vt:lpstr>Times New Roman</vt:lpstr>
      <vt:lpstr>Office Theme</vt:lpstr>
      <vt:lpstr>Mini Project - Satellite image overlay with floodwater.</vt:lpstr>
      <vt:lpstr>Devastating Impact of Floods</vt:lpstr>
      <vt:lpstr>Why is Flood Detection Necessary?</vt:lpstr>
      <vt:lpstr>Current Techniques for Flood Detection</vt:lpstr>
      <vt:lpstr>Project Overview</vt:lpstr>
      <vt:lpstr>Sentinel-1 SAR GRD</vt:lpstr>
      <vt:lpstr>Polarization and Operational Modes</vt:lpstr>
      <vt:lpstr>Sentinel Level-1 Products</vt:lpstr>
      <vt:lpstr>Sentinel- Constellation Observation Scenario: Revisit Coverage Frequency</vt:lpstr>
      <vt:lpstr>Sentinel-</vt:lpstr>
      <vt:lpstr>Visualization of SAR Imagery (Brahmaputra River)</vt:lpstr>
      <vt:lpstr>Our Goal Is To Be Able To Identify Like Such</vt:lpstr>
      <vt:lpstr>Methodology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cp:lastModifiedBy>Viraj Surana</cp:lastModifiedBy>
  <cp:revision>1</cp:revision>
  <dcterms:created xsi:type="dcterms:W3CDTF">2025-04-26T12:00:10Z</dcterms:created>
  <dcterms:modified xsi:type="dcterms:W3CDTF">2025-04-26T12:01:38Z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2025-03-09T00:00:00Z</vt:filetime>
  </property>
  <property fmtid="{D5CDD505-2E9C-101B-9397-08002B2CF9AE}" pid="3" name="Creator">
    <vt:lpwstr>Keynote</vt:lpwstr>
  </property>
  <property fmtid="{D5CDD505-2E9C-101B-9397-08002B2CF9AE}" pid="4" name="LastSaved">
    <vt:filetime>2025-04-26T00:00:00Z</vt:filetime>
  </property>
  <property fmtid="{D5CDD505-2E9C-101B-9397-08002B2CF9AE}" pid="5" name="Producer">
    <vt:lpwstr>macOS Version 15.3 (Build 24D60) Quartz PDFContext</vt:lpwstr>
  </property>
</Properties>
</file>